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sldIdLst>
    <p:sldId id="256" r:id="rId2"/>
    <p:sldId id="356" r:id="rId3"/>
    <p:sldId id="361" r:id="rId4"/>
    <p:sldId id="373" r:id="rId5"/>
    <p:sldId id="264" r:id="rId6"/>
    <p:sldId id="337" r:id="rId7"/>
    <p:sldId id="362" r:id="rId8"/>
    <p:sldId id="363" r:id="rId9"/>
    <p:sldId id="372" r:id="rId10"/>
    <p:sldId id="374" r:id="rId11"/>
    <p:sldId id="360" r:id="rId12"/>
    <p:sldId id="357" r:id="rId13"/>
    <p:sldId id="265" r:id="rId14"/>
    <p:sldId id="367" r:id="rId15"/>
    <p:sldId id="341" r:id="rId16"/>
    <p:sldId id="342" r:id="rId17"/>
    <p:sldId id="345" r:id="rId18"/>
    <p:sldId id="347" r:id="rId19"/>
    <p:sldId id="346" r:id="rId20"/>
    <p:sldId id="351" r:id="rId21"/>
    <p:sldId id="348" r:id="rId22"/>
    <p:sldId id="349" r:id="rId23"/>
    <p:sldId id="350" r:id="rId24"/>
    <p:sldId id="343" r:id="rId25"/>
    <p:sldId id="370" r:id="rId26"/>
    <p:sldId id="371" r:id="rId27"/>
    <p:sldId id="369" r:id="rId28"/>
    <p:sldId id="258" r:id="rId29"/>
    <p:sldId id="353" r:id="rId30"/>
    <p:sldId id="368" r:id="rId31"/>
    <p:sldId id="354" r:id="rId32"/>
    <p:sldId id="344" r:id="rId33"/>
    <p:sldId id="25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D0D"/>
    <a:srgbClr val="FF66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234" autoAdjust="0"/>
  </p:normalViewPr>
  <p:slideViewPr>
    <p:cSldViewPr snapToGrid="0">
      <p:cViewPr varScale="1">
        <p:scale>
          <a:sx n="71" d="100"/>
          <a:sy n="71" d="100"/>
        </p:scale>
        <p:origin x="19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500514-CB91-4713-B5CA-BF9474FF97B3}" type="datetimeFigureOut">
              <a:rPr lang="en-GB" smtClean="0"/>
              <a:t>19/07/2024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3C411-A58F-4AB9-856A-B3F57DBD39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80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3C411-A58F-4AB9-856A-B3F57DBD39D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840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24DE5-EED5-D76A-24C1-8699811CE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139183-9BD5-6A28-73CD-1E314EE438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E2DD4-7DB3-522E-434B-491CAEDD5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4B58D-69F7-469F-9275-5B35DF6A3F76}" type="datetime12">
              <a:rPr lang="en-GB" smtClean="0"/>
              <a:t>3:11 PM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41195-D63F-ED70-BDEF-DB1C266D8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D753C-747D-9F4A-B9D3-E6047D0EC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E7111-1CB6-4DF9-98C4-5208C6B81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98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1658F-A504-C666-E3C3-C25E07ADC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DC7231-D94B-2C2A-F525-4192B8BD2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B7D9A-5923-AFB9-44EA-972AE5806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006E6-169A-4342-AD7E-33AE4EB76904}" type="datetime12">
              <a:rPr lang="en-GB" smtClean="0"/>
              <a:t>3:11 PM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B6F2-4EA1-55F6-5219-5135DE169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55638-5728-9D8E-02B1-46425B3DD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E7111-1CB6-4DF9-98C4-5208C6B81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523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8530B0-03C2-790A-7E7A-2D53B57546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C19BC-E3FE-A7A8-EBC0-367E8B5E2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12D08-FE53-9C8E-3F6E-50F7CB93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41989-5CB4-43DD-A9B9-6498C0F8987B}" type="datetime12">
              <a:rPr lang="en-GB" smtClean="0"/>
              <a:t>3:11 PM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B4B5D-CC72-F9DC-3545-951B83EC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AA5C5-6ECD-1DF6-D6AC-CCC9208A8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E7111-1CB6-4DF9-98C4-5208C6B81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92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889DD-B0F6-71F4-9A83-0FBA5E9B6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49DD0-A09B-F908-43FA-4E2CD681B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DA77C-7787-0CCC-734E-B9900432D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19E8-38A8-4089-B42F-4F55E0A16112}" type="datetime12">
              <a:rPr lang="en-GB" smtClean="0"/>
              <a:t>3:11 PM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9DCCD-4C05-63CA-0FBA-5D41A636E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1503D-83B6-99E5-9900-42DBD0376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E7111-1CB6-4DF9-98C4-5208C6B81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884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87C6C-16B0-3314-36F0-220B5650E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AFE9A-C5FF-DD75-9EBD-703EBA7A4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8F530-0FA6-9830-68D7-A74ADC1FA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40412-A059-4F1B-A306-F757D6F62178}" type="datetime12">
              <a:rPr lang="en-GB" smtClean="0"/>
              <a:t>3:11 PM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57DAC-782E-D34D-A48E-9DB3FD1CC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60BBB-7A89-F411-C147-A3D2018A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E7111-1CB6-4DF9-98C4-5208C6B81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182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2092D-EC91-03E1-63B4-456C5560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E57AB-ADC0-ED43-29B7-3FEA3D4F4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90CCA-A0DC-CA02-DC19-FD25C7C08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C60ED-32F5-568E-F7E0-CA9A5372F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82988-1C96-459F-A78F-D17793A1A82E}" type="datetime12">
              <a:rPr lang="en-GB" smtClean="0"/>
              <a:t>3:11 PM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62206-926F-456B-EBC7-5CEB369F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5E9D5-2C39-1B22-53E4-DB6C2C2D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E7111-1CB6-4DF9-98C4-5208C6B81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546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35D45-CBF0-816D-91A9-7FA1A4018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0FA6F-2457-C261-1653-1A6B48837C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2EB00-3ED1-734F-D013-1586E99C0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EC1321-F6C5-80C1-D026-81AE3666B8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4E1F8E-7F67-FC32-A780-BD664B1055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C6468F-2C0C-678A-A4CB-33ABC50F0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5490-3E2C-44C3-96CE-4D9E41D934B3}" type="datetime12">
              <a:rPr lang="en-GB" smtClean="0"/>
              <a:t>3:11 PM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F3233F-C447-E000-D596-300E015CB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CFFBAD-BBFD-8E57-2DED-80C52DF8B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E7111-1CB6-4DF9-98C4-5208C6B81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428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D9680-C5B5-FBD4-7B97-C60306204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3ADB7-E15A-E245-1642-9E0D31012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B9435-B39D-443F-AFB8-AB43B07DB8C3}" type="datetime12">
              <a:rPr lang="en-GB" smtClean="0"/>
              <a:t>3:11 PM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577D47-1927-BC26-5B7D-383CAAA0B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FFD540-10A2-7DB3-5C44-9F690BA8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E7111-1CB6-4DF9-98C4-5208C6B81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955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8C6016-6F6E-CCE5-6BA8-CDD264D71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C9709-25EB-41A8-A0FF-15B8F3789996}" type="datetime12">
              <a:rPr lang="en-GB" smtClean="0"/>
              <a:t>3:11 PM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BD73C2-0987-22FA-6A1F-6E95E10B9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CCFB30-0653-2BF0-75C9-622AE05D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E7111-1CB6-4DF9-98C4-5208C6B81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146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CFE7-C4B3-7620-6410-F30BAE002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A6C61-C9AC-6683-4E4C-B5808973F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2EF78B-9AF7-6640-3F82-117D15A32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A7A04-2DB2-5A1D-8D20-9CAD620B5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DD22A-0719-4CDC-A46D-B6FF407CE337}" type="datetime12">
              <a:rPr lang="en-GB" smtClean="0"/>
              <a:t>3:11 PM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4A038C-00BE-268B-4829-DC143BD6D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6AA49-9C38-35C9-9E06-549F70AC8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E7111-1CB6-4DF9-98C4-5208C6B81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593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1BCC5-B72E-D5E1-A0BE-B603F9C3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1C1649-7D2A-FC1C-2868-CF6709044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3F7509-A87F-C9E3-C855-C36D03730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58536-5998-9919-D4ED-017D31F80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05839-F53E-4C98-9C40-02020A6710AE}" type="datetime12">
              <a:rPr lang="en-GB" smtClean="0"/>
              <a:t>3:11 PM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74BB-9E4F-DAEF-8C30-F9A33604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71A41-AA9C-3EE5-07F8-D34D0AADF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E7111-1CB6-4DF9-98C4-5208C6B81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480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B85AFC-21D0-26C6-6806-BCFC24AA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9C2BF-027B-66D4-1046-39EF960F8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AA906-3123-C225-21DE-252831D710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B1828E-349D-4C74-B5FC-7CCA5CBE4A45}" type="datetime12">
              <a:rPr lang="en-GB" smtClean="0"/>
              <a:t>3:11 PM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3F4E-C239-75E5-D82A-A94238BD4A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315C4-5F3E-9216-B1FC-85E3DCD64F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AE7111-1CB6-4DF9-98C4-5208C6B81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679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eg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7" Type="http://schemas.openxmlformats.org/officeDocument/2006/relationships/image" Target="../media/image53.jpeg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5.tiff"/><Relationship Id="rId4" Type="http://schemas.openxmlformats.org/officeDocument/2006/relationships/image" Target="../media/image54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www.dreamstime.com/personality-differences-individual-thinking-styles-tiny-person-concept-mental-mindset-variation-social-community-image246994145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1C57ED-BE2D-22A2-AE47-0EABD3D82300}"/>
              </a:ext>
            </a:extLst>
          </p:cNvPr>
          <p:cNvSpPr txBox="1"/>
          <p:nvPr/>
        </p:nvSpPr>
        <p:spPr>
          <a:xfrm>
            <a:off x="5147810" y="4962970"/>
            <a:ext cx="4490460" cy="1641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1000"/>
              </a:spcBef>
            </a:pPr>
            <a:r>
              <a:rPr lang="en-GB" sz="2800" dirty="0">
                <a:cs typeface="Arial" panose="020B0604020202020204" pitchFamily="34" charset="0"/>
              </a:rPr>
              <a:t>Nicholas Furl</a:t>
            </a:r>
          </a:p>
          <a:p>
            <a:pPr algn="r">
              <a:spcBef>
                <a:spcPts val="1000"/>
              </a:spcBef>
            </a:pPr>
            <a:r>
              <a:rPr lang="en-GB" sz="2800" dirty="0">
                <a:cs typeface="Arial" panose="020B0604020202020204" pitchFamily="34" charset="0"/>
              </a:rPr>
              <a:t>19</a:t>
            </a:r>
            <a:r>
              <a:rPr lang="en-GB" sz="2800" baseline="30000" dirty="0">
                <a:cs typeface="Arial" panose="020B0604020202020204" pitchFamily="34" charset="0"/>
              </a:rPr>
              <a:t>th</a:t>
            </a:r>
            <a:r>
              <a:rPr lang="en-GB" sz="2800" dirty="0">
                <a:cs typeface="Arial" panose="020B0604020202020204" pitchFamily="34" charset="0"/>
              </a:rPr>
              <a:t> June 2024</a:t>
            </a:r>
          </a:p>
          <a:p>
            <a:pPr algn="r">
              <a:spcBef>
                <a:spcPts val="1000"/>
              </a:spcBef>
            </a:pPr>
            <a:r>
              <a:rPr lang="en-GB" sz="2800" dirty="0">
                <a:cs typeface="Arial" panose="020B0604020202020204" pitchFamily="34" charset="0"/>
              </a:rPr>
              <a:t>Centre for Decision Science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AE4DB3-EF6C-0ED6-7D48-F37A172C65C6}"/>
              </a:ext>
            </a:extLst>
          </p:cNvPr>
          <p:cNvSpPr txBox="1"/>
          <p:nvPr/>
        </p:nvSpPr>
        <p:spPr>
          <a:xfrm>
            <a:off x="2504161" y="1373480"/>
            <a:ext cx="71836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Neuroscience and modelling in the Furl Lab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CEAA29-F603-A39E-8E03-33E60FD88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777C4-A1D1-4D28-B289-ACCB84330F08}" type="datetime12">
              <a:rPr lang="en-GB" smtClean="0"/>
              <a:t>3:11 PM</a:t>
            </a:fld>
            <a:endParaRPr lang="en-GB"/>
          </a:p>
        </p:txBody>
      </p:sp>
      <p:pic>
        <p:nvPicPr>
          <p:cNvPr id="1028" name="Picture 4" descr="@RHULPsychology">
            <a:extLst>
              <a:ext uri="{FF2B5EF4-FFF2-40B4-BE49-F238E27FC236}">
                <a16:creationId xmlns:a16="http://schemas.microsoft.com/office/drawing/2014/main" id="{8DAF1225-00EC-21C5-8D0D-33BD4B0A4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270" y="4533358"/>
            <a:ext cx="2401845" cy="24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367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8"/>
    </mc:Choice>
    <mc:Fallback xmlns="">
      <p:transition spd="slow" advTm="428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8BFB298-6AE0-9F61-CD65-D9092C0948FE}"/>
              </a:ext>
            </a:extLst>
          </p:cNvPr>
          <p:cNvSpPr txBox="1"/>
          <p:nvPr/>
        </p:nvSpPr>
        <p:spPr>
          <a:xfrm>
            <a:off x="3048000" y="45720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 err="1"/>
              <a:t>Superportraits</a:t>
            </a:r>
            <a:endParaRPr lang="en-GB" sz="4000" dirty="0"/>
          </a:p>
        </p:txBody>
      </p:sp>
      <p:pic>
        <p:nvPicPr>
          <p:cNvPr id="14" name="Picture 2" descr="Gaia Giampietro — Royal Holloway Research Portal">
            <a:extLst>
              <a:ext uri="{FF2B5EF4-FFF2-40B4-BE49-F238E27FC236}">
                <a16:creationId xmlns:a16="http://schemas.microsoft.com/office/drawing/2014/main" id="{9A00F71E-BE23-473D-D40D-4E7706A4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443" y="4075093"/>
            <a:ext cx="19431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BDBC25-3162-B9AA-702C-16A8EB994015}"/>
              </a:ext>
            </a:extLst>
          </p:cNvPr>
          <p:cNvSpPr txBox="1"/>
          <p:nvPr/>
        </p:nvSpPr>
        <p:spPr>
          <a:xfrm>
            <a:off x="1295400" y="5903893"/>
            <a:ext cx="2177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Gaia </a:t>
            </a:r>
            <a:r>
              <a:rPr lang="en-GB" sz="2800" dirty="0" err="1"/>
              <a:t>Giampietro</a:t>
            </a:r>
            <a:endParaRPr lang="en-GB" sz="2800" dirty="0"/>
          </a:p>
        </p:txBody>
      </p:sp>
      <p:pic>
        <p:nvPicPr>
          <p:cNvPr id="16" name="Picture 6" descr="Professor Laura Mickes">
            <a:extLst>
              <a:ext uri="{FF2B5EF4-FFF2-40B4-BE49-F238E27FC236}">
                <a16:creationId xmlns:a16="http://schemas.microsoft.com/office/drawing/2014/main" id="{DAC7EBDE-8136-88F4-E037-6B7603F8F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715" y="4075093"/>
            <a:ext cx="2490108" cy="189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8A9A8DC-8195-048A-B17C-BF680AC8B2DE}"/>
              </a:ext>
            </a:extLst>
          </p:cNvPr>
          <p:cNvSpPr txBox="1"/>
          <p:nvPr/>
        </p:nvSpPr>
        <p:spPr>
          <a:xfrm>
            <a:off x="5608850" y="6119336"/>
            <a:ext cx="249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Laura Mickes</a:t>
            </a:r>
          </a:p>
        </p:txBody>
      </p:sp>
      <p:pic>
        <p:nvPicPr>
          <p:cNvPr id="18" name="Picture 8" descr="Ryan McKay - The NOMIS Foundation">
            <a:extLst>
              <a:ext uri="{FF2B5EF4-FFF2-40B4-BE49-F238E27FC236}">
                <a16:creationId xmlns:a16="http://schemas.microsoft.com/office/drawing/2014/main" id="{2C1FB5EC-884F-CE1D-289D-2C89C3372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08" y="4075093"/>
            <a:ext cx="2095499" cy="197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642A030-98ED-FC68-EF27-E4432A160864}"/>
              </a:ext>
            </a:extLst>
          </p:cNvPr>
          <p:cNvSpPr txBox="1"/>
          <p:nvPr/>
        </p:nvSpPr>
        <p:spPr>
          <a:xfrm>
            <a:off x="8273134" y="6119336"/>
            <a:ext cx="249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Ryan McKay</a:t>
            </a:r>
          </a:p>
        </p:txBody>
      </p:sp>
      <p:pic>
        <p:nvPicPr>
          <p:cNvPr id="20" name="Picture 10" descr="Dr Thora Bjornsdottir">
            <a:extLst>
              <a:ext uri="{FF2B5EF4-FFF2-40B4-BE49-F238E27FC236}">
                <a16:creationId xmlns:a16="http://schemas.microsoft.com/office/drawing/2014/main" id="{C48D80B8-A232-6B2A-E0C6-08551E387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128" y="4069650"/>
            <a:ext cx="1834243" cy="183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7624190-FB6F-C965-B26F-0A4CEA042649}"/>
              </a:ext>
            </a:extLst>
          </p:cNvPr>
          <p:cNvSpPr txBox="1"/>
          <p:nvPr/>
        </p:nvSpPr>
        <p:spPr>
          <a:xfrm>
            <a:off x="3586838" y="5903892"/>
            <a:ext cx="2177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Thora </a:t>
            </a:r>
            <a:r>
              <a:rPr lang="en-GB" sz="2800" dirty="0" err="1"/>
              <a:t>Bjornsdottir</a:t>
            </a:r>
            <a:endParaRPr lang="en-GB" sz="2800" dirty="0"/>
          </a:p>
        </p:txBody>
      </p:sp>
      <p:pic>
        <p:nvPicPr>
          <p:cNvPr id="22" name="Picture 4" descr="What is hot off the press? - Quora">
            <a:extLst>
              <a:ext uri="{FF2B5EF4-FFF2-40B4-BE49-F238E27FC236}">
                <a16:creationId xmlns:a16="http://schemas.microsoft.com/office/drawing/2014/main" id="{ED9A53F3-539B-4B9A-C8BB-9683CC7B4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050" y="1075708"/>
            <a:ext cx="3152771" cy="260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2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24"/>
    </mc:Choice>
    <mc:Fallback xmlns="">
      <p:transition spd="slow" advTm="7012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901EFC-F2AF-3934-7524-052B5D96CC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225" y="3068761"/>
            <a:ext cx="3243944" cy="2409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B33E7-9ED0-8CCF-F72B-EC0CD96CD8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143" y="895739"/>
            <a:ext cx="3766457" cy="2056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03BB1-9145-F10A-CC9A-5A319BF30D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4037" y="5680582"/>
            <a:ext cx="3243943" cy="1132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6618C-0107-8B8B-B0B0-92A9AFF18AA2}"/>
              </a:ext>
            </a:extLst>
          </p:cNvPr>
          <p:cNvSpPr txBox="1"/>
          <p:nvPr/>
        </p:nvSpPr>
        <p:spPr>
          <a:xfrm>
            <a:off x="4466768" y="1016095"/>
            <a:ext cx="7039431" cy="1944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Caricatured test </a:t>
            </a:r>
            <a:r>
              <a:rPr lang="en-GB" sz="2800" dirty="0" err="1"/>
              <a:t>Swartzenegger</a:t>
            </a:r>
            <a:r>
              <a:rPr lang="en-GB" sz="2800" dirty="0"/>
              <a:t> better recognised 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“More </a:t>
            </a:r>
            <a:r>
              <a:rPr lang="en-GB" sz="2800" dirty="0" err="1"/>
              <a:t>Swartzenegger</a:t>
            </a:r>
            <a:r>
              <a:rPr lang="en-GB" sz="2800" dirty="0"/>
              <a:t>” than learned veridical version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BFB298-6AE0-9F61-CD65-D9092C0948FE}"/>
              </a:ext>
            </a:extLst>
          </p:cNvPr>
          <p:cNvSpPr txBox="1"/>
          <p:nvPr/>
        </p:nvSpPr>
        <p:spPr>
          <a:xfrm>
            <a:off x="3386008" y="17391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 err="1"/>
              <a:t>Superportraits</a:t>
            </a:r>
            <a:endParaRPr lang="en-GB" sz="4000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75ED0367-EAD8-208E-6930-44FE6E0724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FA031E-18C1-4A61-B152-CAC8CBB779D1}" type="datetime12">
              <a:rPr lang="en-GB" smtClean="0"/>
              <a:t>3:11 PM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673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24"/>
    </mc:Choice>
    <mc:Fallback xmlns="">
      <p:transition spd="slow" advTm="7012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F2665A-88C3-EE31-C54B-0762D4C89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2895" y="1610646"/>
            <a:ext cx="5791198" cy="44840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A916E0-6D73-0E94-7068-4A72824A341F}"/>
              </a:ext>
            </a:extLst>
          </p:cNvPr>
          <p:cNvSpPr txBox="1"/>
          <p:nvPr/>
        </p:nvSpPr>
        <p:spPr>
          <a:xfrm>
            <a:off x="422833" y="5365749"/>
            <a:ext cx="3242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Perpetrator (“perp”)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34CA8-D3CD-BAD1-A080-15C64311252E}"/>
              </a:ext>
            </a:extLst>
          </p:cNvPr>
          <p:cNvSpPr txBox="1"/>
          <p:nvPr/>
        </p:nvSpPr>
        <p:spPr>
          <a:xfrm>
            <a:off x="4404986" y="6094740"/>
            <a:ext cx="7607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Caricatured lineup, may / may not contain perp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C6AA102D-BC39-9871-C07F-A5432A1AB2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FA031E-18C1-4A61-B152-CAC8CBB779D1}" type="datetime12">
              <a:rPr lang="en-GB" smtClean="0"/>
              <a:t>3:11 PM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D4FE8-1EB6-FD32-3CB9-DBE529B3AA61}"/>
              </a:ext>
            </a:extLst>
          </p:cNvPr>
          <p:cNvSpPr txBox="1"/>
          <p:nvPr/>
        </p:nvSpPr>
        <p:spPr>
          <a:xfrm>
            <a:off x="352926" y="-32027"/>
            <a:ext cx="118390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200" dirty="0"/>
              <a:t>Can caricature aid identification of newly-learned faces in eyewitness lineups?</a:t>
            </a:r>
          </a:p>
        </p:txBody>
      </p:sp>
      <p:pic>
        <p:nvPicPr>
          <p:cNvPr id="15" name="Picture 14" descr="A close-up of a person's face&#10;&#10;Description automatically generated">
            <a:extLst>
              <a:ext uri="{FF2B5EF4-FFF2-40B4-BE49-F238E27FC236}">
                <a16:creationId xmlns:a16="http://schemas.microsoft.com/office/drawing/2014/main" id="{711C2D0F-A21F-97F3-06EF-E03E19AA7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36" y="2212305"/>
            <a:ext cx="2955100" cy="29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1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01"/>
    </mc:Choice>
    <mc:Fallback xmlns="">
      <p:transition spd="slow" advTm="2630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DF95-424D-CAD0-A8A8-52D6160A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0D977-625E-43C2-AAA3-7A6024D4C4C3}" type="datetime12">
              <a:rPr lang="en-GB" smtClean="0"/>
              <a:t>3:11 PM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25FBE3-C752-3673-5D12-0E93D5728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1947" y="1339251"/>
            <a:ext cx="3019616" cy="51244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B42600-5EC7-FBF4-37CF-858670181E8E}"/>
              </a:ext>
            </a:extLst>
          </p:cNvPr>
          <p:cNvSpPr txBox="1"/>
          <p:nvPr/>
        </p:nvSpPr>
        <p:spPr>
          <a:xfrm>
            <a:off x="442505" y="385143"/>
            <a:ext cx="5778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Veridical test faces most accurate, NOT caricatures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626354-2502-F0C0-9086-645E2F6C7371}"/>
              </a:ext>
            </a:extLst>
          </p:cNvPr>
          <p:cNvSpPr txBox="1"/>
          <p:nvPr/>
        </p:nvSpPr>
        <p:spPr>
          <a:xfrm>
            <a:off x="7331752" y="385142"/>
            <a:ext cx="32995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Deep convolutional neural network</a:t>
            </a:r>
          </a:p>
        </p:txBody>
      </p:sp>
      <p:pic>
        <p:nvPicPr>
          <p:cNvPr id="18" name="Picture 1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CF8E2A2-7684-6974-D5DD-641E092E3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555" y="1486077"/>
            <a:ext cx="4286227" cy="3914462"/>
          </a:xfrm>
          <a:prstGeom prst="rect">
            <a:avLst/>
          </a:prstGeom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E53E237B-6D80-CEE2-E6E5-48F8DFB0E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438" y="1486077"/>
            <a:ext cx="3914462" cy="3914462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19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276"/>
    </mc:Choice>
    <mc:Fallback xmlns="">
      <p:transition spd="slow" advTm="6127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E609790-54CD-B9A7-DC0F-F206573E6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555" y="1486077"/>
            <a:ext cx="4286227" cy="391446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DF95-424D-CAD0-A8A8-52D6160A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0D977-625E-43C2-AAA3-7A6024D4C4C3}" type="datetime12">
              <a:rPr lang="en-GB" smtClean="0"/>
              <a:t>3:11 PM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25FBE3-C752-3673-5D12-0E93D57280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1947" y="1339251"/>
            <a:ext cx="3019616" cy="51244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6B867-41B4-9F77-CE43-CE8D2121E25A}"/>
              </a:ext>
            </a:extLst>
          </p:cNvPr>
          <p:cNvSpPr txBox="1"/>
          <p:nvPr/>
        </p:nvSpPr>
        <p:spPr>
          <a:xfrm>
            <a:off x="442505" y="385143"/>
            <a:ext cx="5778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Veridical test faces most accurate, NOT caricatures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719A9D-9CDB-6612-5A51-081310C6D920}"/>
              </a:ext>
            </a:extLst>
          </p:cNvPr>
          <p:cNvSpPr txBox="1"/>
          <p:nvPr/>
        </p:nvSpPr>
        <p:spPr>
          <a:xfrm>
            <a:off x="7331752" y="385142"/>
            <a:ext cx="32995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Deep convolutional neural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544A9-DF95-794C-5635-33B1675A3E39}"/>
              </a:ext>
            </a:extLst>
          </p:cNvPr>
          <p:cNvSpPr txBox="1"/>
          <p:nvPr/>
        </p:nvSpPr>
        <p:spPr>
          <a:xfrm>
            <a:off x="91392" y="63521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7565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7"/>
    </mc:Choice>
    <mc:Fallback xmlns="">
      <p:transition spd="slow" advTm="498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CEA104-EB2C-30C1-DCC4-192A313B729C}"/>
              </a:ext>
            </a:extLst>
          </p:cNvPr>
          <p:cNvSpPr txBox="1"/>
          <p:nvPr/>
        </p:nvSpPr>
        <p:spPr>
          <a:xfrm>
            <a:off x="458661" y="764933"/>
            <a:ext cx="112746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200" dirty="0"/>
              <a:t>How do we explore our environment to gather evidence for beliefs?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BB782-FE6F-D3C4-ABD1-3EB8C940F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A031E-18C1-4A61-B152-CAC8CBB779D1}" type="datetime12">
              <a:rPr lang="en-GB" smtClean="0"/>
              <a:t>3:11 PM</a:t>
            </a:fld>
            <a:endParaRPr lang="en-GB" dirty="0"/>
          </a:p>
        </p:txBody>
      </p:sp>
      <p:pic>
        <p:nvPicPr>
          <p:cNvPr id="6148" name="Picture 4" descr="Evidence under research illustration design Evidence under research illustration design over white gather evidence stock illustrations">
            <a:extLst>
              <a:ext uri="{FF2B5EF4-FFF2-40B4-BE49-F238E27FC236}">
                <a16:creationId xmlns:a16="http://schemas.microsoft.com/office/drawing/2014/main" id="{5848213D-AC4F-660B-CE63-AB76A9CD9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722" y="2339975"/>
            <a:ext cx="58293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9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33"/>
    </mc:Choice>
    <mc:Fallback xmlns="">
      <p:transition spd="slow" advTm="2633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98271E-EC6A-B4E8-EE81-1BB377E4B11C}"/>
              </a:ext>
            </a:extLst>
          </p:cNvPr>
          <p:cNvSpPr/>
          <p:nvPr/>
        </p:nvSpPr>
        <p:spPr>
          <a:xfrm>
            <a:off x="161795" y="72571"/>
            <a:ext cx="5372805" cy="19414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Date Placeholder 20">
            <a:extLst>
              <a:ext uri="{FF2B5EF4-FFF2-40B4-BE49-F238E27FC236}">
                <a16:creationId xmlns:a16="http://schemas.microsoft.com/office/drawing/2014/main" id="{CABD27CF-C9F7-16E0-81A7-D37226403D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449" y="6492875"/>
            <a:ext cx="2743200" cy="365125"/>
          </a:xfrm>
        </p:spPr>
        <p:txBody>
          <a:bodyPr/>
          <a:lstStyle/>
          <a:p>
            <a:fld id="{49FEE9E4-C987-4FE8-B924-08525350DB2C}" type="datetime12">
              <a:rPr lang="en-GB" smtClean="0"/>
              <a:t>3:11 PM</a:t>
            </a:fld>
            <a:endParaRPr lang="en-GB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81AD0AD-E23A-E0DD-A4F7-F084B22C587C}"/>
              </a:ext>
            </a:extLst>
          </p:cNvPr>
          <p:cNvGrpSpPr>
            <a:grpSpLocks noChangeAspect="1"/>
          </p:cNvGrpSpPr>
          <p:nvPr/>
        </p:nvGrpSpPr>
        <p:grpSpPr>
          <a:xfrm>
            <a:off x="971368" y="5843118"/>
            <a:ext cx="4013236" cy="942312"/>
            <a:chOff x="457200" y="4762500"/>
            <a:chExt cx="6057900" cy="14224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4624818-5197-AC1D-FC91-1C6D92925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200" y="4762500"/>
              <a:ext cx="1016000" cy="4445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70754FE-C28D-773D-DA1E-2637CA3806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200" y="5207000"/>
              <a:ext cx="6057900" cy="977900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133D4004-C247-5CCC-1758-C8BA434053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9872" y="5861225"/>
            <a:ext cx="2754609" cy="9242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026791-277C-15B0-74AB-0DBF418A7D9B}"/>
              </a:ext>
            </a:extLst>
          </p:cNvPr>
          <p:cNvSpPr txBox="1"/>
          <p:nvPr/>
        </p:nvSpPr>
        <p:spPr>
          <a:xfrm>
            <a:off x="123356" y="154661"/>
            <a:ext cx="54112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/>
              <a:t>Research Question</a:t>
            </a:r>
          </a:p>
          <a:p>
            <a:pPr algn="ctr"/>
            <a:r>
              <a:rPr lang="en-GB" sz="2800" dirty="0"/>
              <a:t>Do adults with adverse childhood life experiences explore their environment differently?</a:t>
            </a:r>
          </a:p>
        </p:txBody>
      </p:sp>
      <p:pic>
        <p:nvPicPr>
          <p:cNvPr id="3" name="Picture 2" descr="Alex Lloyd Profile | University College London">
            <a:extLst>
              <a:ext uri="{FF2B5EF4-FFF2-40B4-BE49-F238E27FC236}">
                <a16:creationId xmlns:a16="http://schemas.microsoft.com/office/drawing/2014/main" id="{89F9F9DF-5E84-65B0-801F-7C191A7A0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381" y="2351989"/>
            <a:ext cx="2154022" cy="215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Ryan McKay - The NOMIS Foundation">
            <a:extLst>
              <a:ext uri="{FF2B5EF4-FFF2-40B4-BE49-F238E27FC236}">
                <a16:creationId xmlns:a16="http://schemas.microsoft.com/office/drawing/2014/main" id="{8A1061CF-C991-5C16-99C9-2BAF0B057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99" y="2351989"/>
            <a:ext cx="2288649" cy="215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4BB070-2E31-5B72-1364-D1D72812197C}"/>
              </a:ext>
            </a:extLst>
          </p:cNvPr>
          <p:cNvSpPr txBox="1"/>
          <p:nvPr/>
        </p:nvSpPr>
        <p:spPr>
          <a:xfrm>
            <a:off x="8951940" y="4578020"/>
            <a:ext cx="249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Ryan McKay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3281D3-FC02-28D7-9377-8AA4A5E9A5F6}"/>
              </a:ext>
            </a:extLst>
          </p:cNvPr>
          <p:cNvSpPr txBox="1"/>
          <p:nvPr/>
        </p:nvSpPr>
        <p:spPr>
          <a:xfrm>
            <a:off x="6342010" y="4578020"/>
            <a:ext cx="249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Alex Lloyd</a:t>
            </a:r>
          </a:p>
        </p:txBody>
      </p:sp>
    </p:spTree>
    <p:extLst>
      <p:ext uri="{BB962C8B-B14F-4D97-AF65-F5344CB8AC3E}">
        <p14:creationId xmlns:p14="http://schemas.microsoft.com/office/powerpoint/2010/main" val="366348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60"/>
    </mc:Choice>
    <mc:Fallback xmlns="">
      <p:transition spd="slow" advTm="1816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DD57EE-A814-98B3-1C55-A5F09D7DB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8885" y="1598385"/>
            <a:ext cx="4256314" cy="307158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7427EDF-F205-6121-F5BB-B6EBDC0AFDE9}"/>
              </a:ext>
            </a:extLst>
          </p:cNvPr>
          <p:cNvSpPr/>
          <p:nvPr/>
        </p:nvSpPr>
        <p:spPr>
          <a:xfrm>
            <a:off x="161795" y="72571"/>
            <a:ext cx="5372805" cy="19414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ate Placeholder 20">
            <a:extLst>
              <a:ext uri="{FF2B5EF4-FFF2-40B4-BE49-F238E27FC236}">
                <a16:creationId xmlns:a16="http://schemas.microsoft.com/office/drawing/2014/main" id="{2C684BB9-C78E-9AFF-4356-74648FBC0D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449" y="6492875"/>
            <a:ext cx="2743200" cy="365125"/>
          </a:xfrm>
        </p:spPr>
        <p:txBody>
          <a:bodyPr/>
          <a:lstStyle/>
          <a:p>
            <a:fld id="{49FEE9E4-C987-4FE8-B924-08525350DB2C}" type="datetime12">
              <a:rPr lang="en-GB" smtClean="0"/>
              <a:t>3:11 PM</a:t>
            </a:fld>
            <a:endParaRPr lang="en-GB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D241E6-83DA-6EB0-20B5-697B48D48FBE}"/>
              </a:ext>
            </a:extLst>
          </p:cNvPr>
          <p:cNvGrpSpPr>
            <a:grpSpLocks noChangeAspect="1"/>
          </p:cNvGrpSpPr>
          <p:nvPr/>
        </p:nvGrpSpPr>
        <p:grpSpPr>
          <a:xfrm>
            <a:off x="971368" y="5843118"/>
            <a:ext cx="4013236" cy="942312"/>
            <a:chOff x="457200" y="4762500"/>
            <a:chExt cx="6057900" cy="14224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C4241B3-2569-069D-8B29-00DBDE88DF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200" y="4762500"/>
              <a:ext cx="1016000" cy="4445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7F66934-2833-79EC-79AD-568327194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200" y="5207000"/>
              <a:ext cx="6057900" cy="977900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16EC8E60-DC61-D289-65B4-A8270A7EC6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9872" y="5861225"/>
            <a:ext cx="2754609" cy="92420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BD71946-9000-E21A-0E32-3016FE8BDE19}"/>
              </a:ext>
            </a:extLst>
          </p:cNvPr>
          <p:cNvSpPr/>
          <p:nvPr/>
        </p:nvSpPr>
        <p:spPr>
          <a:xfrm>
            <a:off x="73722" y="2102531"/>
            <a:ext cx="5372805" cy="36215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2685C0-E7F2-6CD9-1C4F-9A5EBB31DD22}"/>
              </a:ext>
            </a:extLst>
          </p:cNvPr>
          <p:cNvSpPr txBox="1"/>
          <p:nvPr/>
        </p:nvSpPr>
        <p:spPr>
          <a:xfrm>
            <a:off x="48449" y="2096078"/>
            <a:ext cx="5372805" cy="151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GB" sz="2800" u="sng" dirty="0"/>
              <a:t>Methods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Patch foraging explore/ exploit task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F5C367-A1EF-8336-A663-D1072BCC36A0}"/>
              </a:ext>
            </a:extLst>
          </p:cNvPr>
          <p:cNvSpPr txBox="1"/>
          <p:nvPr/>
        </p:nvSpPr>
        <p:spPr>
          <a:xfrm>
            <a:off x="123356" y="154661"/>
            <a:ext cx="54112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/>
              <a:t>Research Question</a:t>
            </a:r>
          </a:p>
          <a:p>
            <a:pPr algn="ctr"/>
            <a:r>
              <a:rPr lang="en-GB" sz="2800" dirty="0"/>
              <a:t>Do adults with adverse childhood life experiences explore their environment differently?</a:t>
            </a:r>
          </a:p>
        </p:txBody>
      </p:sp>
    </p:spTree>
    <p:extLst>
      <p:ext uri="{BB962C8B-B14F-4D97-AF65-F5344CB8AC3E}">
        <p14:creationId xmlns:p14="http://schemas.microsoft.com/office/powerpoint/2010/main" val="425874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98"/>
    </mc:Choice>
    <mc:Fallback xmlns="">
      <p:transition spd="slow" advTm="2869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F871A09-1A9D-3750-7A9E-FF19FB2F0E34}"/>
              </a:ext>
            </a:extLst>
          </p:cNvPr>
          <p:cNvSpPr/>
          <p:nvPr/>
        </p:nvSpPr>
        <p:spPr>
          <a:xfrm>
            <a:off x="73722" y="2102531"/>
            <a:ext cx="5372805" cy="36215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5F81A54-85EB-F84F-3A74-E8D8F7E39143}"/>
              </a:ext>
            </a:extLst>
          </p:cNvPr>
          <p:cNvSpPr/>
          <p:nvPr/>
        </p:nvSpPr>
        <p:spPr>
          <a:xfrm>
            <a:off x="161795" y="72571"/>
            <a:ext cx="5372805" cy="19414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2C5A90-BFB9-3486-5B5D-11890A6C72A7}"/>
              </a:ext>
            </a:extLst>
          </p:cNvPr>
          <p:cNvSpPr txBox="1"/>
          <p:nvPr/>
        </p:nvSpPr>
        <p:spPr>
          <a:xfrm>
            <a:off x="123356" y="154661"/>
            <a:ext cx="54112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/>
              <a:t>Research Question</a:t>
            </a:r>
          </a:p>
          <a:p>
            <a:pPr algn="ctr"/>
            <a:r>
              <a:rPr lang="en-GB" sz="2800" dirty="0"/>
              <a:t>Do adults with adverse childhood life experiences explore their environment differently?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471D1-CAFD-6590-7925-E6E7D6F80424}"/>
              </a:ext>
            </a:extLst>
          </p:cNvPr>
          <p:cNvSpPr txBox="1"/>
          <p:nvPr/>
        </p:nvSpPr>
        <p:spPr>
          <a:xfrm>
            <a:off x="48449" y="2096078"/>
            <a:ext cx="5372805" cy="2072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GB" sz="2800" u="sng" dirty="0"/>
              <a:t>Methods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Patch foraging explore/ exploit task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Leaving threshold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7059A-D260-228D-303E-3429065CE442}"/>
              </a:ext>
            </a:extLst>
          </p:cNvPr>
          <p:cNvSpPr txBox="1"/>
          <p:nvPr/>
        </p:nvSpPr>
        <p:spPr>
          <a:xfrm>
            <a:off x="6096000" y="1493489"/>
            <a:ext cx="2190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99CCFF"/>
                </a:solidFill>
              </a:rPr>
              <a:t>….. explore less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5E7E59-386E-9341-67A0-130172B3954F}"/>
              </a:ext>
            </a:extLst>
          </p:cNvPr>
          <p:cNvSpPr txBox="1"/>
          <p:nvPr/>
        </p:nvSpPr>
        <p:spPr>
          <a:xfrm>
            <a:off x="7267581" y="30491"/>
            <a:ext cx="46991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99CCFF"/>
                </a:solidFill>
              </a:rPr>
              <a:t>Participants with ACEs ….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BB447-DC02-39B8-7B49-1C64BB2C6194}"/>
              </a:ext>
            </a:extLst>
          </p:cNvPr>
          <p:cNvSpPr txBox="1"/>
          <p:nvPr/>
        </p:nvSpPr>
        <p:spPr>
          <a:xfrm rot="16200000">
            <a:off x="7380995" y="1593389"/>
            <a:ext cx="269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More exploration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0E969B78-5672-61F9-0EBB-9C09D41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449" y="6492875"/>
            <a:ext cx="2743200" cy="365125"/>
          </a:xfrm>
        </p:spPr>
        <p:txBody>
          <a:bodyPr/>
          <a:lstStyle/>
          <a:p>
            <a:fld id="{49FEE9E4-C987-4FE8-B924-08525350DB2C}" type="datetime12">
              <a:rPr lang="en-GB" smtClean="0"/>
              <a:t>3:11 PM</a:t>
            </a:fld>
            <a:endParaRPr lang="en-GB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D35D0E-EF19-4271-2E35-4C94DC82C0B7}"/>
              </a:ext>
            </a:extLst>
          </p:cNvPr>
          <p:cNvCxnSpPr>
            <a:cxnSpLocks/>
          </p:cNvCxnSpPr>
          <p:nvPr/>
        </p:nvCxnSpPr>
        <p:spPr>
          <a:xfrm flipV="1">
            <a:off x="8999262" y="647839"/>
            <a:ext cx="0" cy="2712316"/>
          </a:xfrm>
          <a:prstGeom prst="straightConnector1">
            <a:avLst/>
          </a:prstGeom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1000">
                  <a:schemeClr val="bg1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rgbClr val="FF66FF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25245E7-5AF2-3468-CEAD-B6A0853F6A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3763" y="475085"/>
            <a:ext cx="2058333" cy="312627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B98F5EB-BB86-C0BF-E7D5-EAFC8345CA96}"/>
              </a:ext>
            </a:extLst>
          </p:cNvPr>
          <p:cNvSpPr/>
          <p:nvPr/>
        </p:nvSpPr>
        <p:spPr>
          <a:xfrm>
            <a:off x="5058531" y="-978363"/>
            <a:ext cx="231201" cy="500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CE388EA-F21B-409E-17EE-64832BB7FB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3139" y="475085"/>
            <a:ext cx="931213" cy="79567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42B9DC6-115D-33D3-BD0E-D9F0DA2030ED}"/>
              </a:ext>
            </a:extLst>
          </p:cNvPr>
          <p:cNvGrpSpPr/>
          <p:nvPr/>
        </p:nvGrpSpPr>
        <p:grpSpPr>
          <a:xfrm>
            <a:off x="9424453" y="3360155"/>
            <a:ext cx="1243215" cy="369332"/>
            <a:chOff x="879021" y="1207275"/>
            <a:chExt cx="1997843" cy="51138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5BEC2DF-CC8B-721D-14E8-AE65B0BD5906}"/>
                </a:ext>
              </a:extLst>
            </p:cNvPr>
            <p:cNvCxnSpPr/>
            <p:nvPr/>
          </p:nvCxnSpPr>
          <p:spPr>
            <a:xfrm>
              <a:off x="879021" y="1382153"/>
              <a:ext cx="402771" cy="0"/>
            </a:xfrm>
            <a:prstGeom prst="line">
              <a:avLst/>
            </a:prstGeom>
            <a:ln w="635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2B6937-F714-E7AD-101F-7E395515415D}"/>
                </a:ext>
              </a:extLst>
            </p:cNvPr>
            <p:cNvSpPr txBox="1"/>
            <p:nvPr/>
          </p:nvSpPr>
          <p:spPr>
            <a:xfrm>
              <a:off x="1281792" y="1207275"/>
              <a:ext cx="1595072" cy="511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Optimal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914DAC-4196-0EA2-1A96-6A0F85D66EE6}"/>
              </a:ext>
            </a:extLst>
          </p:cNvPr>
          <p:cNvGrpSpPr>
            <a:grpSpLocks noChangeAspect="1"/>
          </p:cNvGrpSpPr>
          <p:nvPr/>
        </p:nvGrpSpPr>
        <p:grpSpPr>
          <a:xfrm>
            <a:off x="971368" y="5843118"/>
            <a:ext cx="4013236" cy="942312"/>
            <a:chOff x="457200" y="4762500"/>
            <a:chExt cx="6057900" cy="14224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EC6351D-478F-CB5C-2A7D-E1D7803FE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200" y="4762500"/>
              <a:ext cx="1016000" cy="444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F551034-AC2F-65E7-CE18-EAD497725C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200" y="5207000"/>
              <a:ext cx="6057900" cy="977900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C50C329E-5FEF-5184-B886-9D992A4EA2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9872" y="5861225"/>
            <a:ext cx="2754609" cy="92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2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72"/>
    </mc:Choice>
    <mc:Fallback xmlns="">
      <p:transition spd="slow" advTm="3487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F871A09-1A9D-3750-7A9E-FF19FB2F0E34}"/>
              </a:ext>
            </a:extLst>
          </p:cNvPr>
          <p:cNvSpPr/>
          <p:nvPr/>
        </p:nvSpPr>
        <p:spPr>
          <a:xfrm>
            <a:off x="73722" y="2102531"/>
            <a:ext cx="5372805" cy="36215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5F81A54-85EB-F84F-3A74-E8D8F7E39143}"/>
              </a:ext>
            </a:extLst>
          </p:cNvPr>
          <p:cNvSpPr/>
          <p:nvPr/>
        </p:nvSpPr>
        <p:spPr>
          <a:xfrm>
            <a:off x="161795" y="72571"/>
            <a:ext cx="5372805" cy="19414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471D1-CAFD-6590-7925-E6E7D6F80424}"/>
              </a:ext>
            </a:extLst>
          </p:cNvPr>
          <p:cNvSpPr txBox="1"/>
          <p:nvPr/>
        </p:nvSpPr>
        <p:spPr>
          <a:xfrm>
            <a:off x="48449" y="2096078"/>
            <a:ext cx="5372805" cy="362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GB" sz="2800" u="sng" dirty="0"/>
              <a:t>Methods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Patch foraging explore/ exploit task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Leaving threshold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Mean value theorem + reinforcement learning model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Learning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7059A-D260-228D-303E-3429065CE442}"/>
              </a:ext>
            </a:extLst>
          </p:cNvPr>
          <p:cNvSpPr txBox="1"/>
          <p:nvPr/>
        </p:nvSpPr>
        <p:spPr>
          <a:xfrm>
            <a:off x="6096000" y="1493489"/>
            <a:ext cx="2190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99CCFF"/>
                </a:solidFill>
              </a:rPr>
              <a:t>….. explore less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5E7E59-386E-9341-67A0-130172B3954F}"/>
              </a:ext>
            </a:extLst>
          </p:cNvPr>
          <p:cNvSpPr txBox="1"/>
          <p:nvPr/>
        </p:nvSpPr>
        <p:spPr>
          <a:xfrm>
            <a:off x="7267581" y="30491"/>
            <a:ext cx="46991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99CCFF"/>
                </a:solidFill>
              </a:rPr>
              <a:t>Participants with ACEs ….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BB447-DC02-39B8-7B49-1C64BB2C6194}"/>
              </a:ext>
            </a:extLst>
          </p:cNvPr>
          <p:cNvSpPr txBox="1"/>
          <p:nvPr/>
        </p:nvSpPr>
        <p:spPr>
          <a:xfrm rot="16200000">
            <a:off x="7380995" y="1593389"/>
            <a:ext cx="2698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More exploration</a:t>
            </a:r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0E969B78-5672-61F9-0EBB-9C09D41AC9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449" y="6492875"/>
            <a:ext cx="2743200" cy="365125"/>
          </a:xfrm>
        </p:spPr>
        <p:txBody>
          <a:bodyPr/>
          <a:lstStyle/>
          <a:p>
            <a:fld id="{49FEE9E4-C987-4FE8-B924-08525350DB2C}" type="datetime12">
              <a:rPr lang="en-GB" smtClean="0"/>
              <a:t>3:11 PM</a:t>
            </a:fld>
            <a:endParaRPr lang="en-GB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45270A-036A-CF14-DA90-F258BC954B90}"/>
              </a:ext>
            </a:extLst>
          </p:cNvPr>
          <p:cNvGrpSpPr>
            <a:grpSpLocks noChangeAspect="1"/>
          </p:cNvGrpSpPr>
          <p:nvPr/>
        </p:nvGrpSpPr>
        <p:grpSpPr>
          <a:xfrm>
            <a:off x="9424213" y="3565857"/>
            <a:ext cx="2599618" cy="3261652"/>
            <a:chOff x="8848772" y="756024"/>
            <a:chExt cx="4152773" cy="521034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2B71C69-5DB1-0B3C-53BA-A8240736B9C8}"/>
                </a:ext>
              </a:extLst>
            </p:cNvPr>
            <p:cNvGrpSpPr/>
            <p:nvPr/>
          </p:nvGrpSpPr>
          <p:grpSpPr>
            <a:xfrm>
              <a:off x="8848772" y="991594"/>
              <a:ext cx="2869699" cy="4974772"/>
              <a:chOff x="6372272" y="859971"/>
              <a:chExt cx="2869699" cy="497477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BF4A608-30FB-E429-AB5B-EB0685314A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372272" y="876493"/>
                <a:ext cx="2869699" cy="4958250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BFAE231-B871-453C-E08C-3FE55266B22F}"/>
                  </a:ext>
                </a:extLst>
              </p:cNvPr>
              <p:cNvSpPr/>
              <p:nvPr/>
            </p:nvSpPr>
            <p:spPr>
              <a:xfrm>
                <a:off x="8872638" y="859971"/>
                <a:ext cx="369333" cy="7999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960C109-C587-97AD-F70B-2F2E814C17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513974" y="756024"/>
              <a:ext cx="1487571" cy="1271047"/>
            </a:xfrm>
            <a:prstGeom prst="rect">
              <a:avLst/>
            </a:prstGeom>
          </p:spPr>
        </p:pic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D35D0E-EF19-4271-2E35-4C94DC82C0B7}"/>
              </a:ext>
            </a:extLst>
          </p:cNvPr>
          <p:cNvCxnSpPr>
            <a:cxnSpLocks/>
          </p:cNvCxnSpPr>
          <p:nvPr/>
        </p:nvCxnSpPr>
        <p:spPr>
          <a:xfrm flipV="1">
            <a:off x="8999262" y="647839"/>
            <a:ext cx="0" cy="2712316"/>
          </a:xfrm>
          <a:prstGeom prst="straightConnector1">
            <a:avLst/>
          </a:prstGeom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1000">
                  <a:schemeClr val="bg1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rgbClr val="FF66FF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725245E7-5AF2-3468-CEAD-B6A0853F6A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73763" y="475085"/>
            <a:ext cx="2058333" cy="312627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B98F5EB-BB86-C0BF-E7D5-EAFC8345CA96}"/>
              </a:ext>
            </a:extLst>
          </p:cNvPr>
          <p:cNvSpPr/>
          <p:nvPr/>
        </p:nvSpPr>
        <p:spPr>
          <a:xfrm>
            <a:off x="5058531" y="-978363"/>
            <a:ext cx="231201" cy="500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F45EB9-BB57-EBA2-8439-1386E9005125}"/>
              </a:ext>
            </a:extLst>
          </p:cNvPr>
          <p:cNvSpPr txBox="1"/>
          <p:nvPr/>
        </p:nvSpPr>
        <p:spPr>
          <a:xfrm rot="16200000">
            <a:off x="7172063" y="5007946"/>
            <a:ext cx="3126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Faster reward learning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28DF3C9-E5EF-EFD7-C3B9-0B89ED43CF87}"/>
              </a:ext>
            </a:extLst>
          </p:cNvPr>
          <p:cNvCxnSpPr>
            <a:cxnSpLocks/>
          </p:cNvCxnSpPr>
          <p:nvPr/>
        </p:nvCxnSpPr>
        <p:spPr>
          <a:xfrm flipV="1">
            <a:off x="9004328" y="3857396"/>
            <a:ext cx="0" cy="2712316"/>
          </a:xfrm>
          <a:prstGeom prst="straightConnector1">
            <a:avLst/>
          </a:prstGeom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1000">
                  <a:schemeClr val="bg1"/>
                </a:gs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rgbClr val="FF66FF"/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CE388EA-F21B-409E-17EE-64832BB7FB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53139" y="475085"/>
            <a:ext cx="931213" cy="79567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42B9DC6-115D-33D3-BD0E-D9F0DA2030ED}"/>
              </a:ext>
            </a:extLst>
          </p:cNvPr>
          <p:cNvGrpSpPr/>
          <p:nvPr/>
        </p:nvGrpSpPr>
        <p:grpSpPr>
          <a:xfrm>
            <a:off x="9424453" y="3360155"/>
            <a:ext cx="1243215" cy="369332"/>
            <a:chOff x="879021" y="1207275"/>
            <a:chExt cx="1997843" cy="51138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5BEC2DF-CC8B-721D-14E8-AE65B0BD5906}"/>
                </a:ext>
              </a:extLst>
            </p:cNvPr>
            <p:cNvCxnSpPr/>
            <p:nvPr/>
          </p:nvCxnSpPr>
          <p:spPr>
            <a:xfrm>
              <a:off x="879021" y="1382153"/>
              <a:ext cx="402771" cy="0"/>
            </a:xfrm>
            <a:prstGeom prst="line">
              <a:avLst/>
            </a:prstGeom>
            <a:ln w="63500">
              <a:solidFill>
                <a:srgbClr val="92D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F2B6937-F714-E7AD-101F-7E395515415D}"/>
                </a:ext>
              </a:extLst>
            </p:cNvPr>
            <p:cNvSpPr txBox="1"/>
            <p:nvPr/>
          </p:nvSpPr>
          <p:spPr>
            <a:xfrm>
              <a:off x="1281792" y="1207275"/>
              <a:ext cx="1595072" cy="5113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Optimal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DB4A553-1218-E412-C9B5-C8E8196AAD6E}"/>
              </a:ext>
            </a:extLst>
          </p:cNvPr>
          <p:cNvSpPr txBox="1"/>
          <p:nvPr/>
        </p:nvSpPr>
        <p:spPr>
          <a:xfrm>
            <a:off x="6212989" y="4503389"/>
            <a:ext cx="2190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99CCFF"/>
                </a:solidFill>
              </a:rPr>
              <a:t>….. learn more slowly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2914DAC-4196-0EA2-1A96-6A0F85D66EE6}"/>
              </a:ext>
            </a:extLst>
          </p:cNvPr>
          <p:cNvGrpSpPr>
            <a:grpSpLocks noChangeAspect="1"/>
          </p:cNvGrpSpPr>
          <p:nvPr/>
        </p:nvGrpSpPr>
        <p:grpSpPr>
          <a:xfrm>
            <a:off x="971368" y="5843118"/>
            <a:ext cx="4013236" cy="942312"/>
            <a:chOff x="457200" y="4762500"/>
            <a:chExt cx="6057900" cy="14224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EC6351D-478F-CB5C-2A7D-E1D7803FE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200" y="4762500"/>
              <a:ext cx="1016000" cy="4445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F551034-AC2F-65E7-CE18-EAD497725C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7200" y="5207000"/>
              <a:ext cx="6057900" cy="977900"/>
            </a:xfrm>
            <a:prstGeom prst="rect">
              <a:avLst/>
            </a:prstGeom>
          </p:spPr>
        </p:pic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C50C329E-5FEF-5184-B886-9D992A4EA25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29872" y="5861225"/>
            <a:ext cx="2754609" cy="9242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A1EA9E-4857-F960-91F3-70D500586734}"/>
              </a:ext>
            </a:extLst>
          </p:cNvPr>
          <p:cNvSpPr txBox="1"/>
          <p:nvPr/>
        </p:nvSpPr>
        <p:spPr>
          <a:xfrm>
            <a:off x="91392" y="623022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D42E58-954A-AD7E-A241-C65620B1AA9C}"/>
              </a:ext>
            </a:extLst>
          </p:cNvPr>
          <p:cNvSpPr txBox="1"/>
          <p:nvPr/>
        </p:nvSpPr>
        <p:spPr>
          <a:xfrm>
            <a:off x="123356" y="154661"/>
            <a:ext cx="54112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/>
              <a:t>Research Question</a:t>
            </a:r>
          </a:p>
          <a:p>
            <a:pPr algn="ctr"/>
            <a:r>
              <a:rPr lang="en-GB" sz="2800" dirty="0"/>
              <a:t>Do adults with adverse childhood life experiences explore their environment differently?</a:t>
            </a:r>
          </a:p>
        </p:txBody>
      </p:sp>
    </p:spTree>
    <p:extLst>
      <p:ext uri="{BB962C8B-B14F-4D97-AF65-F5344CB8AC3E}">
        <p14:creationId xmlns:p14="http://schemas.microsoft.com/office/powerpoint/2010/main" val="80672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38"/>
    </mc:Choice>
    <mc:Fallback xmlns="">
      <p:transition spd="slow" advTm="4373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20EDD-A634-D89B-3B5F-678B58C4E5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28165"/>
            <a:ext cx="1148080" cy="93310"/>
          </a:xfrm>
        </p:spPr>
        <p:txBody>
          <a:bodyPr/>
          <a:lstStyle/>
          <a:p>
            <a:fld id="{0D2719E8-38A8-4089-B42F-4F55E0A16112}" type="datetime12">
              <a:rPr lang="en-GB" smtClean="0"/>
              <a:t>3:11 PM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259C9-6BA4-D5AD-7E0F-F98FDCCA7777}"/>
              </a:ext>
            </a:extLst>
          </p:cNvPr>
          <p:cNvSpPr txBox="1"/>
          <p:nvPr/>
        </p:nvSpPr>
        <p:spPr>
          <a:xfrm>
            <a:off x="4796189" y="0"/>
            <a:ext cx="2599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Biography</a:t>
            </a:r>
          </a:p>
        </p:txBody>
      </p:sp>
      <p:pic>
        <p:nvPicPr>
          <p:cNvPr id="7" name="Picture 2" descr="Royal Holloway University Rebranding by The Team - Logo-Designer.co">
            <a:extLst>
              <a:ext uri="{FF2B5EF4-FFF2-40B4-BE49-F238E27FC236}">
                <a16:creationId xmlns:a16="http://schemas.microsoft.com/office/drawing/2014/main" id="{30A58FBB-F2E6-22BA-F30B-CF43923F5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86" y="5749404"/>
            <a:ext cx="1873373" cy="115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UT Dallas Admission &amp; Visitor Center | Richardson TX">
            <a:extLst>
              <a:ext uri="{FF2B5EF4-FFF2-40B4-BE49-F238E27FC236}">
                <a16:creationId xmlns:a16="http://schemas.microsoft.com/office/drawing/2014/main" id="{E26962B1-7FF1-A5EF-AC82-70D3387EE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783" y="137709"/>
            <a:ext cx="1041828" cy="104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ontact Us - Wellcome Centre for Human Neuroimaging | FIL | UCL">
            <a:extLst>
              <a:ext uri="{FF2B5EF4-FFF2-40B4-BE49-F238E27FC236}">
                <a16:creationId xmlns:a16="http://schemas.microsoft.com/office/drawing/2014/main" id="{15F743BD-F66C-F936-0F8B-66AB2A770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222" y="1393506"/>
            <a:ext cx="1640247" cy="112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CADC383-C2DF-964E-E8F6-787F5D32E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59" y="2785399"/>
            <a:ext cx="1422400" cy="89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MRC Cognition and Brain Sciences Unit | Facebook">
            <a:extLst>
              <a:ext uri="{FF2B5EF4-FFF2-40B4-BE49-F238E27FC236}">
                <a16:creationId xmlns:a16="http://schemas.microsoft.com/office/drawing/2014/main" id="{F978EA1E-7BC3-712B-A625-181D127C0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711" y="3996908"/>
            <a:ext cx="14224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4630D48-534F-8225-A7F7-BFAC778652D8}"/>
              </a:ext>
            </a:extLst>
          </p:cNvPr>
          <p:cNvSpPr txBox="1"/>
          <p:nvPr/>
        </p:nvSpPr>
        <p:spPr>
          <a:xfrm>
            <a:off x="419201" y="1203374"/>
            <a:ext cx="5859111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UT Dallas: Neural networks, SPECT, fMRI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FIL: Face perception, MRI, MEG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UCL CS: MEG multivariate methods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NIH: Face perception, decision making, modelling, MRI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MRC CBU: Face perception &amp; MRI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RHUL: Furl lab</a:t>
            </a:r>
          </a:p>
        </p:txBody>
      </p:sp>
    </p:spTree>
    <p:extLst>
      <p:ext uri="{BB962C8B-B14F-4D97-AF65-F5344CB8AC3E}">
        <p14:creationId xmlns:p14="http://schemas.microsoft.com/office/powerpoint/2010/main" val="170163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53"/>
    </mc:Choice>
    <mc:Fallback xmlns="">
      <p:transition spd="slow" advTm="5245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Van Gogh - Starry Night - Google Art Project.jpg">
            <a:extLst>
              <a:ext uri="{FF2B5EF4-FFF2-40B4-BE49-F238E27FC236}">
                <a16:creationId xmlns:a16="http://schemas.microsoft.com/office/drawing/2014/main" id="{1D164D0E-D6CC-1D95-F334-FE4CEC5F0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8095"/>
            <a:ext cx="12192000" cy="966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AA9F48-F709-8448-8FF8-BACFDB1828C0}"/>
              </a:ext>
            </a:extLst>
          </p:cNvPr>
          <p:cNvSpPr/>
          <p:nvPr/>
        </p:nvSpPr>
        <p:spPr>
          <a:xfrm>
            <a:off x="161795" y="72571"/>
            <a:ext cx="5372805" cy="19414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4B8895-DCA2-BE06-7549-80D0F2657552}"/>
              </a:ext>
            </a:extLst>
          </p:cNvPr>
          <p:cNvSpPr txBox="1"/>
          <p:nvPr/>
        </p:nvSpPr>
        <p:spPr>
          <a:xfrm>
            <a:off x="161795" y="185998"/>
            <a:ext cx="54112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/>
              <a:t>Research Question</a:t>
            </a:r>
          </a:p>
          <a:p>
            <a:pPr algn="ctr"/>
            <a:r>
              <a:rPr lang="en-GB" sz="2800" dirty="0"/>
              <a:t>Are people with subclinical delusion-like beliefs too influenced by evidence?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26A48C4-886A-135B-5FCB-2CAAF6F98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6969-EC56-4F77-B4D6-33B68D5A804B}" type="datetime12">
              <a:rPr lang="en-GB" smtClean="0">
                <a:solidFill>
                  <a:schemeClr val="bg1"/>
                </a:solidFill>
              </a:rPr>
              <a:t>3:11 PM</a:t>
            </a:fld>
            <a:endParaRPr lang="en-GB">
              <a:solidFill>
                <a:schemeClr val="bg1"/>
              </a:solidFill>
            </a:endParaRPr>
          </a:p>
        </p:txBody>
      </p:sp>
      <p:pic>
        <p:nvPicPr>
          <p:cNvPr id="2" name="Picture 2" descr="Francesco Scaramozzino - Postdoctoral Researcher - Royal Holloway,  University of London | LinkedIn">
            <a:extLst>
              <a:ext uri="{FF2B5EF4-FFF2-40B4-BE49-F238E27FC236}">
                <a16:creationId xmlns:a16="http://schemas.microsoft.com/office/drawing/2014/main" id="{FA27A9CE-D263-6009-5B1E-6DD767B60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71" y="3974922"/>
            <a:ext cx="1972234" cy="197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329313-9B06-98A4-2A5E-60CA955D2226}"/>
              </a:ext>
            </a:extLst>
          </p:cNvPr>
          <p:cNvSpPr txBox="1"/>
          <p:nvPr/>
        </p:nvSpPr>
        <p:spPr>
          <a:xfrm>
            <a:off x="3459945" y="5903893"/>
            <a:ext cx="2826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Francesco Scaramozzino</a:t>
            </a:r>
          </a:p>
        </p:txBody>
      </p:sp>
      <p:pic>
        <p:nvPicPr>
          <p:cNvPr id="5" name="Picture 8" descr="Ryan McKay - The NOMIS Foundation">
            <a:extLst>
              <a:ext uri="{FF2B5EF4-FFF2-40B4-BE49-F238E27FC236}">
                <a16:creationId xmlns:a16="http://schemas.microsoft.com/office/drawing/2014/main" id="{F27A1211-735A-9284-43B1-236985F1C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4" y="3974922"/>
            <a:ext cx="2095499" cy="197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956FD4-90C9-25AD-1E07-6AE594036844}"/>
              </a:ext>
            </a:extLst>
          </p:cNvPr>
          <p:cNvSpPr txBox="1"/>
          <p:nvPr/>
        </p:nvSpPr>
        <p:spPr>
          <a:xfrm>
            <a:off x="6030676" y="6019165"/>
            <a:ext cx="2490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</a:rPr>
              <a:t>Ryan McKay</a:t>
            </a:r>
          </a:p>
        </p:txBody>
      </p:sp>
    </p:spTree>
    <p:extLst>
      <p:ext uri="{BB962C8B-B14F-4D97-AF65-F5344CB8AC3E}">
        <p14:creationId xmlns:p14="http://schemas.microsoft.com/office/powerpoint/2010/main" val="287769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26"/>
    </mc:Choice>
    <mc:Fallback xmlns="">
      <p:transition spd="slow" advTm="5082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418A7E-D3A4-4B6A-677A-1760C59C201D}"/>
              </a:ext>
            </a:extLst>
          </p:cNvPr>
          <p:cNvSpPr/>
          <p:nvPr/>
        </p:nvSpPr>
        <p:spPr>
          <a:xfrm>
            <a:off x="237995" y="2209800"/>
            <a:ext cx="5335044" cy="41465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AA9F48-F709-8448-8FF8-BACFDB1828C0}"/>
              </a:ext>
            </a:extLst>
          </p:cNvPr>
          <p:cNvSpPr/>
          <p:nvPr/>
        </p:nvSpPr>
        <p:spPr>
          <a:xfrm>
            <a:off x="161795" y="72571"/>
            <a:ext cx="5372805" cy="19414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4B8895-DCA2-BE06-7549-80D0F2657552}"/>
              </a:ext>
            </a:extLst>
          </p:cNvPr>
          <p:cNvSpPr txBox="1"/>
          <p:nvPr/>
        </p:nvSpPr>
        <p:spPr>
          <a:xfrm>
            <a:off x="161795" y="185998"/>
            <a:ext cx="54112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/>
              <a:t>Research Question</a:t>
            </a:r>
          </a:p>
          <a:p>
            <a:pPr algn="ctr"/>
            <a:r>
              <a:rPr lang="en-GB" sz="2800" dirty="0"/>
              <a:t>Are people with subclinical delusion-like beliefs too influenced by evidence?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F90F7-A100-42CB-3426-0B4FF34312C5}"/>
              </a:ext>
            </a:extLst>
          </p:cNvPr>
          <p:cNvSpPr txBox="1"/>
          <p:nvPr/>
        </p:nvSpPr>
        <p:spPr>
          <a:xfrm>
            <a:off x="237995" y="2235826"/>
            <a:ext cx="5296606" cy="108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GB" sz="2800" u="sng" dirty="0"/>
              <a:t>Methods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Coherent motion task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26A48C4-886A-135B-5FCB-2CAAF6F98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6969-EC56-4F77-B4D6-33B68D5A804B}" type="datetime12">
              <a:rPr lang="en-GB" smtClean="0"/>
              <a:t>3:11 PM</a:t>
            </a:fld>
            <a:endParaRPr lang="en-GB"/>
          </a:p>
        </p:txBody>
      </p:sp>
      <p:pic>
        <p:nvPicPr>
          <p:cNvPr id="7170" name="Picture 2" descr="COHERENT MOTION TASK on Make a GIF">
            <a:extLst>
              <a:ext uri="{FF2B5EF4-FFF2-40B4-BE49-F238E27FC236}">
                <a16:creationId xmlns:a16="http://schemas.microsoft.com/office/drawing/2014/main" id="{85E5BF8D-22D0-37AB-D4F3-52CA6E305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1056175"/>
            <a:ext cx="5181066" cy="390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60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88"/>
    </mc:Choice>
    <mc:Fallback xmlns="">
      <p:transition spd="slow" advTm="2398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418A7E-D3A4-4B6A-677A-1760C59C201D}"/>
              </a:ext>
            </a:extLst>
          </p:cNvPr>
          <p:cNvSpPr/>
          <p:nvPr/>
        </p:nvSpPr>
        <p:spPr>
          <a:xfrm>
            <a:off x="237995" y="2209800"/>
            <a:ext cx="5335044" cy="41465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AA9F48-F709-8448-8FF8-BACFDB1828C0}"/>
              </a:ext>
            </a:extLst>
          </p:cNvPr>
          <p:cNvSpPr/>
          <p:nvPr/>
        </p:nvSpPr>
        <p:spPr>
          <a:xfrm>
            <a:off x="161795" y="72571"/>
            <a:ext cx="5372805" cy="19414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4B8895-DCA2-BE06-7549-80D0F2657552}"/>
              </a:ext>
            </a:extLst>
          </p:cNvPr>
          <p:cNvSpPr txBox="1"/>
          <p:nvPr/>
        </p:nvSpPr>
        <p:spPr>
          <a:xfrm>
            <a:off x="161795" y="185998"/>
            <a:ext cx="54112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/>
              <a:t>Research Question</a:t>
            </a:r>
          </a:p>
          <a:p>
            <a:pPr algn="ctr"/>
            <a:r>
              <a:rPr lang="en-GB" sz="2800" dirty="0"/>
              <a:t>Are people with subclinical delusion-like beliefs too influenced by evidence?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F90F7-A100-42CB-3426-0B4FF34312C5}"/>
              </a:ext>
            </a:extLst>
          </p:cNvPr>
          <p:cNvSpPr txBox="1"/>
          <p:nvPr/>
        </p:nvSpPr>
        <p:spPr>
          <a:xfrm>
            <a:off x="237995" y="2235826"/>
            <a:ext cx="529660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GB" sz="2800" u="sng" dirty="0"/>
              <a:t>Methods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Coherent motion task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Drift diffusion model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Drift rate = how much does evidence influence belief?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26A48C4-886A-135B-5FCB-2CAAF6F98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6969-EC56-4F77-B4D6-33B68D5A804B}" type="datetime12">
              <a:rPr lang="en-GB" smtClean="0"/>
              <a:t>3:11 PM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50205D-F3B8-08B0-A52D-E0A59B12AE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8963" y="1530785"/>
            <a:ext cx="4246311" cy="257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62"/>
    </mc:Choice>
    <mc:Fallback xmlns="">
      <p:transition spd="slow" advTm="3946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418A7E-D3A4-4B6A-677A-1760C59C201D}"/>
              </a:ext>
            </a:extLst>
          </p:cNvPr>
          <p:cNvSpPr/>
          <p:nvPr/>
        </p:nvSpPr>
        <p:spPr>
          <a:xfrm>
            <a:off x="237995" y="2209800"/>
            <a:ext cx="5335044" cy="41465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AA9F48-F709-8448-8FF8-BACFDB1828C0}"/>
              </a:ext>
            </a:extLst>
          </p:cNvPr>
          <p:cNvSpPr/>
          <p:nvPr/>
        </p:nvSpPr>
        <p:spPr>
          <a:xfrm>
            <a:off x="161795" y="72571"/>
            <a:ext cx="5372805" cy="19414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4B8895-DCA2-BE06-7549-80D0F2657552}"/>
              </a:ext>
            </a:extLst>
          </p:cNvPr>
          <p:cNvSpPr txBox="1"/>
          <p:nvPr/>
        </p:nvSpPr>
        <p:spPr>
          <a:xfrm>
            <a:off x="161795" y="185998"/>
            <a:ext cx="54112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/>
              <a:t>Research Question</a:t>
            </a:r>
          </a:p>
          <a:p>
            <a:pPr algn="ctr"/>
            <a:r>
              <a:rPr lang="en-GB" sz="2800" dirty="0"/>
              <a:t>Are people with subclinical delusion-like beliefs too influenced by evidence?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F90F7-A100-42CB-3426-0B4FF34312C5}"/>
              </a:ext>
            </a:extLst>
          </p:cNvPr>
          <p:cNvSpPr txBox="1"/>
          <p:nvPr/>
        </p:nvSpPr>
        <p:spPr>
          <a:xfrm>
            <a:off x="237995" y="2235826"/>
            <a:ext cx="5296606" cy="405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GB" sz="2800" u="sng" dirty="0"/>
              <a:t>Methods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Coherent motion task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Drift diffusion model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Drift rate = how much does evidence influence belief?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Transcranial magnetic stimulation (TMS) to posterior parietal cortex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26A48C4-886A-135B-5FCB-2CAAF6F98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6969-EC56-4F77-B4D6-33B68D5A804B}" type="datetime12">
              <a:rPr lang="en-GB" smtClean="0"/>
              <a:t>3:11 PM</a:t>
            </a:fld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C1369B-60F3-AD83-6185-B678EE9206F6}"/>
              </a:ext>
            </a:extLst>
          </p:cNvPr>
          <p:cNvGrpSpPr>
            <a:grpSpLocks noChangeAspect="1"/>
          </p:cNvGrpSpPr>
          <p:nvPr/>
        </p:nvGrpSpPr>
        <p:grpSpPr>
          <a:xfrm>
            <a:off x="6970373" y="1238964"/>
            <a:ext cx="3608728" cy="3276920"/>
            <a:chOff x="6208372" y="1074241"/>
            <a:chExt cx="3656076" cy="3319915"/>
          </a:xfrm>
        </p:grpSpPr>
        <p:pic>
          <p:nvPicPr>
            <p:cNvPr id="2" name="Picture 2" descr="10–20 system (EEG) - Wikipedia">
              <a:extLst>
                <a:ext uri="{FF2B5EF4-FFF2-40B4-BE49-F238E27FC236}">
                  <a16:creationId xmlns:a16="http://schemas.microsoft.com/office/drawing/2014/main" id="{3FE1EDE9-D3E7-2EF9-2690-58436A06B2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3648"/>
            <a:stretch/>
          </p:blipFill>
          <p:spPr bwMode="auto">
            <a:xfrm>
              <a:off x="6208372" y="1074241"/>
              <a:ext cx="3656076" cy="3319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Figure 2 from A Triangulation-Based MRI-Guided Method for TMS Coil  Positioning | Semantic Scholar">
              <a:extLst>
                <a:ext uri="{FF2B5EF4-FFF2-40B4-BE49-F238E27FC236}">
                  <a16:creationId xmlns:a16="http://schemas.microsoft.com/office/drawing/2014/main" id="{3D99CCE5-86C5-B309-7EB0-36382E0DB7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7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513546" y="2835679"/>
              <a:ext cx="1647754" cy="1195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808CA52-8420-325D-79CB-E4BE67AE88F3}"/>
                </a:ext>
              </a:extLst>
            </p:cNvPr>
            <p:cNvSpPr/>
            <p:nvPr/>
          </p:nvSpPr>
          <p:spPr>
            <a:xfrm>
              <a:off x="8384655" y="3198125"/>
              <a:ext cx="313898" cy="31389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3293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12"/>
    </mc:Choice>
    <mc:Fallback xmlns="">
      <p:transition spd="slow" advTm="27312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E418A7E-D3A4-4B6A-677A-1760C59C201D}"/>
              </a:ext>
            </a:extLst>
          </p:cNvPr>
          <p:cNvSpPr/>
          <p:nvPr/>
        </p:nvSpPr>
        <p:spPr>
          <a:xfrm>
            <a:off x="237995" y="2209800"/>
            <a:ext cx="5335044" cy="41465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1AA9F48-F709-8448-8FF8-BACFDB1828C0}"/>
              </a:ext>
            </a:extLst>
          </p:cNvPr>
          <p:cNvSpPr/>
          <p:nvPr/>
        </p:nvSpPr>
        <p:spPr>
          <a:xfrm>
            <a:off x="161795" y="72571"/>
            <a:ext cx="5372805" cy="194141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4B8895-DCA2-BE06-7549-80D0F2657552}"/>
              </a:ext>
            </a:extLst>
          </p:cNvPr>
          <p:cNvSpPr txBox="1"/>
          <p:nvPr/>
        </p:nvSpPr>
        <p:spPr>
          <a:xfrm>
            <a:off x="161795" y="185998"/>
            <a:ext cx="54112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/>
              <a:t>Research Question</a:t>
            </a:r>
          </a:p>
          <a:p>
            <a:pPr algn="ctr"/>
            <a:r>
              <a:rPr lang="en-GB" sz="2800" dirty="0"/>
              <a:t>Are people with subclinical delusion-like beliefs too influenced by evidence?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F90F7-A100-42CB-3426-0B4FF34312C5}"/>
              </a:ext>
            </a:extLst>
          </p:cNvPr>
          <p:cNvSpPr txBox="1"/>
          <p:nvPr/>
        </p:nvSpPr>
        <p:spPr>
          <a:xfrm>
            <a:off x="237995" y="2235826"/>
            <a:ext cx="5296606" cy="4052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GB" sz="2800" u="sng" dirty="0"/>
              <a:t>Methods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Coherent motion task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Drift diffusion model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Drift rate = how much does evidence influence belief?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Transcranial magnetic stimulation (TMS) to posterior parietal cortex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3FD46C-F459-A452-2678-9969FACFF922}"/>
              </a:ext>
            </a:extLst>
          </p:cNvPr>
          <p:cNvSpPr txBox="1"/>
          <p:nvPr/>
        </p:nvSpPr>
        <p:spPr>
          <a:xfrm>
            <a:off x="6580252" y="4780677"/>
            <a:ext cx="53350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Larger drift rate when </a:t>
            </a:r>
            <a:r>
              <a:rPr lang="en-GB" sz="2800" dirty="0">
                <a:solidFill>
                  <a:schemeClr val="accent6">
                    <a:lumMod val="50000"/>
                  </a:schemeClr>
                </a:solidFill>
              </a:rPr>
              <a:t>high delusion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Parietal cortex has </a:t>
            </a:r>
            <a:r>
              <a:rPr lang="en-GB" sz="2800" i="1" dirty="0"/>
              <a:t>causal role</a:t>
            </a:r>
            <a:endParaRPr lang="en-GB" sz="2800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26A48C4-886A-135B-5FCB-2CAAF6F98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6969-EC56-4F77-B4D6-33B68D5A804B}" type="datetime12">
              <a:rPr lang="en-GB" smtClean="0"/>
              <a:t>3:11 PM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B9ED3-D58E-D0ED-0474-1BF5C100C9DE}"/>
              </a:ext>
            </a:extLst>
          </p:cNvPr>
          <p:cNvSpPr txBox="1"/>
          <p:nvPr/>
        </p:nvSpPr>
        <p:spPr>
          <a:xfrm>
            <a:off x="91392" y="635214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13:15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6ACD09-C526-7013-A207-7D7B1163F7F6}"/>
              </a:ext>
            </a:extLst>
          </p:cNvPr>
          <p:cNvGrpSpPr/>
          <p:nvPr/>
        </p:nvGrpSpPr>
        <p:grpSpPr>
          <a:xfrm>
            <a:off x="5913515" y="185998"/>
            <a:ext cx="6116690" cy="3773617"/>
            <a:chOff x="5913515" y="185998"/>
            <a:chExt cx="6116690" cy="377361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36F06BF-84F5-18E9-FE8D-44922E016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11344" y="185998"/>
              <a:ext cx="5718861" cy="3773617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06704D7-EEDE-FB18-B0DB-D9595463B0EB}"/>
                </a:ext>
              </a:extLst>
            </p:cNvPr>
            <p:cNvGrpSpPr/>
            <p:nvPr/>
          </p:nvGrpSpPr>
          <p:grpSpPr>
            <a:xfrm>
              <a:off x="9029700" y="451144"/>
              <a:ext cx="1944010" cy="679510"/>
              <a:chOff x="9893300" y="431283"/>
              <a:chExt cx="1944010" cy="67951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C76484A-AFFB-E105-44D8-C68054C3A30F}"/>
                  </a:ext>
                </a:extLst>
              </p:cNvPr>
              <p:cNvSpPr/>
              <p:nvPr/>
            </p:nvSpPr>
            <p:spPr>
              <a:xfrm>
                <a:off x="9893300" y="507999"/>
                <a:ext cx="241300" cy="241301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2CA2A42-2D67-D17F-6BA0-2B1FA80364B5}"/>
                  </a:ext>
                </a:extLst>
              </p:cNvPr>
              <p:cNvSpPr/>
              <p:nvPr/>
            </p:nvSpPr>
            <p:spPr>
              <a:xfrm>
                <a:off x="9893300" y="788201"/>
                <a:ext cx="241300" cy="241301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00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9FA17EA-822B-4CD1-42DB-397783CDF8BA}"/>
                  </a:ext>
                </a:extLst>
              </p:cNvPr>
              <p:cNvSpPr txBox="1"/>
              <p:nvPr/>
            </p:nvSpPr>
            <p:spPr>
              <a:xfrm>
                <a:off x="10134600" y="431283"/>
                <a:ext cx="17027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solidFill>
                      <a:schemeClr val="accent6">
                        <a:lumMod val="50000"/>
                      </a:schemeClr>
                    </a:solidFill>
                  </a:rPr>
                  <a:t>High delusion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33B8756-2E87-707A-A3D5-6DD2B920E181}"/>
                  </a:ext>
                </a:extLst>
              </p:cNvPr>
              <p:cNvSpPr txBox="1"/>
              <p:nvPr/>
            </p:nvSpPr>
            <p:spPr>
              <a:xfrm>
                <a:off x="10147300" y="710683"/>
                <a:ext cx="16463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000" dirty="0">
                    <a:solidFill>
                      <a:schemeClr val="accent6">
                        <a:lumMod val="75000"/>
                      </a:schemeClr>
                    </a:solidFill>
                  </a:rPr>
                  <a:t>Low delusion</a:t>
                </a: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AEE4ED6-0B2E-EA21-24FE-019DB22442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13515" y="648510"/>
              <a:ext cx="457200" cy="2316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422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35"/>
    </mc:Choice>
    <mc:Fallback xmlns="">
      <p:transition spd="slow" advTm="4053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B3838A5-3695-B28E-C09A-FFCD646EFE46}"/>
              </a:ext>
            </a:extLst>
          </p:cNvPr>
          <p:cNvSpPr/>
          <p:nvPr/>
        </p:nvSpPr>
        <p:spPr>
          <a:xfrm>
            <a:off x="5823734" y="365124"/>
            <a:ext cx="5999966" cy="6194426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9F38845-DA87-3D4E-3188-CC4C16B33236}"/>
              </a:ext>
            </a:extLst>
          </p:cNvPr>
          <p:cNvSpPr/>
          <p:nvPr/>
        </p:nvSpPr>
        <p:spPr>
          <a:xfrm>
            <a:off x="237995" y="1585473"/>
            <a:ext cx="5335044" cy="50936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A3EC4F-CE10-F8B8-D3AB-3DB0026AE1FC}"/>
              </a:ext>
            </a:extLst>
          </p:cNvPr>
          <p:cNvSpPr txBox="1"/>
          <p:nvPr/>
        </p:nvSpPr>
        <p:spPr>
          <a:xfrm>
            <a:off x="276433" y="1585474"/>
            <a:ext cx="5296606" cy="151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GB" sz="2800" u="sng" dirty="0"/>
              <a:t>Methods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Sequential search for best price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3DC3B-BF79-5987-8130-10CB0557C3C8}"/>
              </a:ext>
            </a:extLst>
          </p:cNvPr>
          <p:cNvSpPr/>
          <p:nvPr/>
        </p:nvSpPr>
        <p:spPr>
          <a:xfrm>
            <a:off x="161795" y="72571"/>
            <a:ext cx="5372805" cy="144894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2975F-0ACD-C017-0FFD-B84348B178F0}"/>
              </a:ext>
            </a:extLst>
          </p:cNvPr>
          <p:cNvSpPr txBox="1"/>
          <p:nvPr/>
        </p:nvSpPr>
        <p:spPr>
          <a:xfrm>
            <a:off x="263395" y="136525"/>
            <a:ext cx="54112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/>
              <a:t>Research Question</a:t>
            </a:r>
          </a:p>
          <a:p>
            <a:pPr algn="ctr"/>
            <a:r>
              <a:rPr lang="en-GB" sz="2800" dirty="0"/>
              <a:t>How do people decide when to decide?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5BE89-B28C-B8AA-516B-8B989D10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63500" y="6559550"/>
            <a:ext cx="2743200" cy="365125"/>
          </a:xfrm>
        </p:spPr>
        <p:txBody>
          <a:bodyPr/>
          <a:lstStyle/>
          <a:p>
            <a:fld id="{609B030A-3A37-4DAD-9CD6-FA30B77B5F0E}" type="datetime12">
              <a:rPr lang="en-GB" smtClean="0"/>
              <a:t>3:11 PM</a:t>
            </a:fld>
            <a:endParaRPr lang="en-GB" dirty="0"/>
          </a:p>
        </p:txBody>
      </p:sp>
      <p:pic>
        <p:nvPicPr>
          <p:cNvPr id="9220" name="Picture 4" descr="European Commission | Agri-food data portal | Agricultural Markets | Prices">
            <a:extLst>
              <a:ext uri="{FF2B5EF4-FFF2-40B4-BE49-F238E27FC236}">
                <a16:creationId xmlns:a16="http://schemas.microsoft.com/office/drawing/2014/main" id="{42309BFA-026A-DCB6-57F7-654D22A65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42969" y="1115450"/>
            <a:ext cx="1450496" cy="9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87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09"/>
    </mc:Choice>
    <mc:Fallback xmlns="">
      <p:transition spd="slow" advTm="7770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B3838A5-3695-B28E-C09A-FFCD646EFE46}"/>
              </a:ext>
            </a:extLst>
          </p:cNvPr>
          <p:cNvSpPr/>
          <p:nvPr/>
        </p:nvSpPr>
        <p:spPr>
          <a:xfrm>
            <a:off x="5823734" y="365124"/>
            <a:ext cx="5999966" cy="6194426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9F38845-DA87-3D4E-3188-CC4C16B33236}"/>
              </a:ext>
            </a:extLst>
          </p:cNvPr>
          <p:cNvSpPr/>
          <p:nvPr/>
        </p:nvSpPr>
        <p:spPr>
          <a:xfrm>
            <a:off x="237995" y="1585473"/>
            <a:ext cx="5335044" cy="50936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A3EC4F-CE10-F8B8-D3AB-3DB0026AE1FC}"/>
              </a:ext>
            </a:extLst>
          </p:cNvPr>
          <p:cNvSpPr txBox="1"/>
          <p:nvPr/>
        </p:nvSpPr>
        <p:spPr>
          <a:xfrm>
            <a:off x="276433" y="1585474"/>
            <a:ext cx="5296606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GB" sz="2800" u="sng" dirty="0"/>
              <a:t>Methods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Sequential search for best price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Optimal stopping models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Ideal observer (IO OV)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3DC3B-BF79-5987-8130-10CB0557C3C8}"/>
              </a:ext>
            </a:extLst>
          </p:cNvPr>
          <p:cNvSpPr/>
          <p:nvPr/>
        </p:nvSpPr>
        <p:spPr>
          <a:xfrm>
            <a:off x="161795" y="72571"/>
            <a:ext cx="5372805" cy="144894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2975F-0ACD-C017-0FFD-B84348B178F0}"/>
              </a:ext>
            </a:extLst>
          </p:cNvPr>
          <p:cNvSpPr txBox="1"/>
          <p:nvPr/>
        </p:nvSpPr>
        <p:spPr>
          <a:xfrm>
            <a:off x="263395" y="136525"/>
            <a:ext cx="54112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/>
              <a:t>Research Question</a:t>
            </a:r>
          </a:p>
          <a:p>
            <a:pPr algn="ctr"/>
            <a:r>
              <a:rPr lang="en-GB" sz="2800" dirty="0"/>
              <a:t>How do people decide when to decide?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5BE89-B28C-B8AA-516B-8B989D10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63500" y="6559550"/>
            <a:ext cx="2743200" cy="365125"/>
          </a:xfrm>
        </p:spPr>
        <p:txBody>
          <a:bodyPr/>
          <a:lstStyle/>
          <a:p>
            <a:fld id="{609B030A-3A37-4DAD-9CD6-FA30B77B5F0E}" type="datetime12">
              <a:rPr lang="en-GB" smtClean="0"/>
              <a:t>3:11 PM</a:t>
            </a:fld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FF6608-B43E-2C48-807D-709FA1F0EF8C}"/>
              </a:ext>
            </a:extLst>
          </p:cNvPr>
          <p:cNvSpPr txBox="1"/>
          <p:nvPr/>
        </p:nvSpPr>
        <p:spPr>
          <a:xfrm>
            <a:off x="7512700" y="829022"/>
            <a:ext cx="4076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Participants decide too early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1ECC17-1EC7-B301-3A2E-0A94F23BEF8C}"/>
              </a:ext>
            </a:extLst>
          </p:cNvPr>
          <p:cNvGrpSpPr>
            <a:grpSpLocks noChangeAspect="1"/>
          </p:cNvGrpSpPr>
          <p:nvPr/>
        </p:nvGrpSpPr>
        <p:grpSpPr>
          <a:xfrm>
            <a:off x="6694716" y="2839572"/>
            <a:ext cx="1708088" cy="3541034"/>
            <a:chOff x="7626380" y="955012"/>
            <a:chExt cx="1232989" cy="2556107"/>
          </a:xfrm>
        </p:grpSpPr>
        <p:pic>
          <p:nvPicPr>
            <p:cNvPr id="21" name="Picture 20" descr="A group of graphs with numbers and symbols&#10;&#10;Description automatically generated with medium confidence">
              <a:extLst>
                <a:ext uri="{FF2B5EF4-FFF2-40B4-BE49-F238E27FC236}">
                  <a16:creationId xmlns:a16="http://schemas.microsoft.com/office/drawing/2014/main" id="{F636443C-0F07-8DA9-3E7A-5126767DE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6380" y="955012"/>
              <a:ext cx="1060299" cy="2489199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2FBF76-3F9D-E469-D686-9A569B6FE5E2}"/>
                </a:ext>
              </a:extLst>
            </p:cNvPr>
            <p:cNvSpPr/>
            <p:nvPr/>
          </p:nvSpPr>
          <p:spPr>
            <a:xfrm rot="1458757">
              <a:off x="8513989" y="3037091"/>
              <a:ext cx="345380" cy="474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220" name="Picture 4" descr="European Commission | Agri-food data portal | Agricultural Markets | Prices">
            <a:extLst>
              <a:ext uri="{FF2B5EF4-FFF2-40B4-BE49-F238E27FC236}">
                <a16:creationId xmlns:a16="http://schemas.microsoft.com/office/drawing/2014/main" id="{42309BFA-026A-DCB6-57F7-654D22A65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42969" y="1115450"/>
            <a:ext cx="1450496" cy="9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78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68"/>
    </mc:Choice>
    <mc:Fallback xmlns="">
      <p:transition spd="slow" advTm="6396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B3838A5-3695-B28E-C09A-FFCD646EFE46}"/>
              </a:ext>
            </a:extLst>
          </p:cNvPr>
          <p:cNvSpPr/>
          <p:nvPr/>
        </p:nvSpPr>
        <p:spPr>
          <a:xfrm>
            <a:off x="5823734" y="365124"/>
            <a:ext cx="5999966" cy="6194426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9F38845-DA87-3D4E-3188-CC4C16B33236}"/>
              </a:ext>
            </a:extLst>
          </p:cNvPr>
          <p:cNvSpPr/>
          <p:nvPr/>
        </p:nvSpPr>
        <p:spPr>
          <a:xfrm>
            <a:off x="237995" y="1585473"/>
            <a:ext cx="5335044" cy="50936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A3EC4F-CE10-F8B8-D3AB-3DB0026AE1FC}"/>
              </a:ext>
            </a:extLst>
          </p:cNvPr>
          <p:cNvSpPr txBox="1"/>
          <p:nvPr/>
        </p:nvSpPr>
        <p:spPr>
          <a:xfrm>
            <a:off x="276433" y="1585474"/>
            <a:ext cx="5296606" cy="3621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GB" sz="2800" u="sng" dirty="0"/>
              <a:t>Methods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Sequential search for best price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Optimal stopping models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Ideal observer (IO OV)</a:t>
            </a:r>
          </a:p>
          <a:p>
            <a:pPr marL="914400" lvl="1" indent="-4572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Theoretical models</a:t>
            </a:r>
          </a:p>
          <a:p>
            <a:pPr marL="1371600" lvl="2" indent="-4572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Biased prior (BP OV)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3DC3B-BF79-5987-8130-10CB0557C3C8}"/>
              </a:ext>
            </a:extLst>
          </p:cNvPr>
          <p:cNvSpPr/>
          <p:nvPr/>
        </p:nvSpPr>
        <p:spPr>
          <a:xfrm>
            <a:off x="161795" y="72571"/>
            <a:ext cx="5372805" cy="144894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2975F-0ACD-C017-0FFD-B84348B178F0}"/>
              </a:ext>
            </a:extLst>
          </p:cNvPr>
          <p:cNvSpPr txBox="1"/>
          <p:nvPr/>
        </p:nvSpPr>
        <p:spPr>
          <a:xfrm>
            <a:off x="263395" y="136525"/>
            <a:ext cx="54112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/>
              <a:t>Research Question</a:t>
            </a:r>
          </a:p>
          <a:p>
            <a:pPr algn="ctr"/>
            <a:r>
              <a:rPr lang="en-GB" sz="2800" dirty="0"/>
              <a:t>How do people decide when to decide?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5BE89-B28C-B8AA-516B-8B989D10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63500" y="6559550"/>
            <a:ext cx="2743200" cy="365125"/>
          </a:xfrm>
        </p:spPr>
        <p:txBody>
          <a:bodyPr/>
          <a:lstStyle/>
          <a:p>
            <a:fld id="{609B030A-3A37-4DAD-9CD6-FA30B77B5F0E}" type="datetime12">
              <a:rPr lang="en-GB" smtClean="0"/>
              <a:t>3:11 PM</a:t>
            </a:fld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FF6608-B43E-2C48-807D-709FA1F0EF8C}"/>
              </a:ext>
            </a:extLst>
          </p:cNvPr>
          <p:cNvSpPr txBox="1"/>
          <p:nvPr/>
        </p:nvSpPr>
        <p:spPr>
          <a:xfrm>
            <a:off x="7512700" y="829022"/>
            <a:ext cx="4076700" cy="1944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Participants decide too early 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Too pessimistic about future options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1ECC17-1EC7-B301-3A2E-0A94F23BEF8C}"/>
              </a:ext>
            </a:extLst>
          </p:cNvPr>
          <p:cNvGrpSpPr>
            <a:grpSpLocks noChangeAspect="1"/>
          </p:cNvGrpSpPr>
          <p:nvPr/>
        </p:nvGrpSpPr>
        <p:grpSpPr>
          <a:xfrm>
            <a:off x="6694716" y="2839572"/>
            <a:ext cx="1708088" cy="3541034"/>
            <a:chOff x="7626380" y="955012"/>
            <a:chExt cx="1232989" cy="2556107"/>
          </a:xfrm>
        </p:grpSpPr>
        <p:pic>
          <p:nvPicPr>
            <p:cNvPr id="21" name="Picture 20" descr="A group of graphs with numbers and symbols&#10;&#10;Description automatically generated with medium confidence">
              <a:extLst>
                <a:ext uri="{FF2B5EF4-FFF2-40B4-BE49-F238E27FC236}">
                  <a16:creationId xmlns:a16="http://schemas.microsoft.com/office/drawing/2014/main" id="{F636443C-0F07-8DA9-3E7A-5126767DE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6380" y="955012"/>
              <a:ext cx="1060299" cy="2489199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2FBF76-3F9D-E469-D686-9A569B6FE5E2}"/>
                </a:ext>
              </a:extLst>
            </p:cNvPr>
            <p:cNvSpPr/>
            <p:nvPr/>
          </p:nvSpPr>
          <p:spPr>
            <a:xfrm rot="1458757">
              <a:off x="8513989" y="3037091"/>
              <a:ext cx="345380" cy="474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5" name="Picture 24" descr="A group of graph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EA79942B-30BB-E3FF-5080-2DCBED3CF8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3717" y="2839572"/>
            <a:ext cx="2506898" cy="3653304"/>
          </a:xfrm>
          <a:prstGeom prst="rect">
            <a:avLst/>
          </a:prstGeom>
        </p:spPr>
      </p:pic>
      <p:pic>
        <p:nvPicPr>
          <p:cNvPr id="9220" name="Picture 4" descr="European Commission | Agri-food data portal | Agricultural Markets | Prices">
            <a:extLst>
              <a:ext uri="{FF2B5EF4-FFF2-40B4-BE49-F238E27FC236}">
                <a16:creationId xmlns:a16="http://schemas.microsoft.com/office/drawing/2014/main" id="{42309BFA-026A-DCB6-57F7-654D22A65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42969" y="1115450"/>
            <a:ext cx="1450496" cy="9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9663CE-FBE8-0E97-AD94-AED4E5D4D02C}"/>
              </a:ext>
            </a:extLst>
          </p:cNvPr>
          <p:cNvSpPr txBox="1"/>
          <p:nvPr/>
        </p:nvSpPr>
        <p:spPr>
          <a:xfrm>
            <a:off x="91392" y="635214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50661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64"/>
    </mc:Choice>
    <mc:Fallback xmlns="">
      <p:transition spd="slow" advTm="4716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922EEE-6F57-6429-2767-7D392D1BB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715" y="1809205"/>
            <a:ext cx="3236685" cy="2373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5A2DD3-A5C3-69E8-53C4-E57321755994}"/>
              </a:ext>
            </a:extLst>
          </p:cNvPr>
          <p:cNvSpPr txBox="1"/>
          <p:nvPr/>
        </p:nvSpPr>
        <p:spPr>
          <a:xfrm>
            <a:off x="344715" y="856958"/>
            <a:ext cx="53280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Check out my blog</a:t>
            </a:r>
          </a:p>
          <a:p>
            <a:r>
              <a:rPr lang="en-GB" sz="2800" i="1" dirty="0"/>
              <a:t>furllab.psychologyresearch.co.uk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F5F28-3CF5-28C4-CC1F-AA8DA375E28F}"/>
              </a:ext>
            </a:extLst>
          </p:cNvPr>
          <p:cNvSpPr txBox="1"/>
          <p:nvPr/>
        </p:nvSpPr>
        <p:spPr>
          <a:xfrm>
            <a:off x="3786938" y="0"/>
            <a:ext cx="46181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Thanks for coming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B51C48-3E37-374D-3BD3-344FA71B77F7}"/>
              </a:ext>
            </a:extLst>
          </p:cNvPr>
          <p:cNvSpPr/>
          <p:nvPr/>
        </p:nvSpPr>
        <p:spPr>
          <a:xfrm>
            <a:off x="462280" y="1809204"/>
            <a:ext cx="1242060" cy="255970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3FBDD2-BE91-85CF-67FC-84C10AFE055B}"/>
              </a:ext>
            </a:extLst>
          </p:cNvPr>
          <p:cNvGrpSpPr/>
          <p:nvPr/>
        </p:nvGrpSpPr>
        <p:grpSpPr>
          <a:xfrm>
            <a:off x="344715" y="4426397"/>
            <a:ext cx="3597320" cy="1241077"/>
            <a:chOff x="7194756" y="4542542"/>
            <a:chExt cx="3597320" cy="12410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232B47-9F82-D607-E60D-F1E8AAD18474}"/>
                </a:ext>
              </a:extLst>
            </p:cNvPr>
            <p:cNvSpPr txBox="1"/>
            <p:nvPr/>
          </p:nvSpPr>
          <p:spPr>
            <a:xfrm>
              <a:off x="8517094" y="4740128"/>
              <a:ext cx="227498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/>
                <a:t>@furllab</a:t>
              </a:r>
            </a:p>
          </p:txBody>
        </p:sp>
        <p:pic>
          <p:nvPicPr>
            <p:cNvPr id="16388" name="Picture 4" descr="The history of the Twitter logo (and the X logo) | Creative Bloq">
              <a:extLst>
                <a:ext uri="{FF2B5EF4-FFF2-40B4-BE49-F238E27FC236}">
                  <a16:creationId xmlns:a16="http://schemas.microsoft.com/office/drawing/2014/main" id="{4322B278-074E-CFB6-665D-31ED6FE6F3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4756" y="4542542"/>
              <a:ext cx="1322338" cy="1241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F18C843-0B30-5BED-D2AA-9F43C7324782}"/>
              </a:ext>
            </a:extLst>
          </p:cNvPr>
          <p:cNvSpPr txBox="1"/>
          <p:nvPr/>
        </p:nvSpPr>
        <p:spPr>
          <a:xfrm>
            <a:off x="179936" y="5719524"/>
            <a:ext cx="4539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nicholas.furl@rhul.ac.uk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FF87C-9079-4932-7A83-870906D8F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7C6B-0959-4F41-9AA5-E3F5E240BE89}" type="datetime12">
              <a:rPr lang="en-GB" smtClean="0"/>
              <a:t>3:11 PM</a:t>
            </a:fld>
            <a:endParaRPr lang="en-GB"/>
          </a:p>
        </p:txBody>
      </p:sp>
      <p:pic>
        <p:nvPicPr>
          <p:cNvPr id="9" name="Picture 8" descr="A group of people standing in front of a large building with Holloway in the background&#10;&#10;Description automatically generated">
            <a:extLst>
              <a:ext uri="{FF2B5EF4-FFF2-40B4-BE49-F238E27FC236}">
                <a16:creationId xmlns:a16="http://schemas.microsoft.com/office/drawing/2014/main" id="{7D6B3BF4-CF10-ADBE-CA75-65C00B5376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5632" y="1125335"/>
            <a:ext cx="6114022" cy="539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7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85"/>
    </mc:Choice>
    <mc:Fallback xmlns="">
      <p:transition spd="slow" advTm="12385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9F38845-DA87-3D4E-3188-CC4C16B33236}"/>
              </a:ext>
            </a:extLst>
          </p:cNvPr>
          <p:cNvSpPr/>
          <p:nvPr/>
        </p:nvSpPr>
        <p:spPr>
          <a:xfrm>
            <a:off x="237995" y="1585473"/>
            <a:ext cx="5335044" cy="51999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A3EC4F-CE10-F8B8-D3AB-3DB0026AE1FC}"/>
              </a:ext>
            </a:extLst>
          </p:cNvPr>
          <p:cNvSpPr txBox="1"/>
          <p:nvPr/>
        </p:nvSpPr>
        <p:spPr>
          <a:xfrm>
            <a:off x="276433" y="1585474"/>
            <a:ext cx="5296606" cy="151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GB" sz="2800" u="sng" dirty="0"/>
              <a:t>Methods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Search sequences for the best price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3DC3B-BF79-5987-8130-10CB0557C3C8}"/>
              </a:ext>
            </a:extLst>
          </p:cNvPr>
          <p:cNvSpPr/>
          <p:nvPr/>
        </p:nvSpPr>
        <p:spPr>
          <a:xfrm>
            <a:off x="161795" y="72571"/>
            <a:ext cx="5372805" cy="144894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2975F-0ACD-C017-0FFD-B84348B178F0}"/>
              </a:ext>
            </a:extLst>
          </p:cNvPr>
          <p:cNvSpPr txBox="1"/>
          <p:nvPr/>
        </p:nvSpPr>
        <p:spPr>
          <a:xfrm>
            <a:off x="263395" y="136525"/>
            <a:ext cx="54112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/>
              <a:t>Research Question</a:t>
            </a:r>
          </a:p>
          <a:p>
            <a:pPr algn="ctr"/>
            <a:r>
              <a:rPr lang="en-GB" sz="2800" dirty="0"/>
              <a:t>How do people decide when to decide?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5BE89-B28C-B8AA-516B-8B989D10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63500" y="6559550"/>
            <a:ext cx="2743200" cy="365125"/>
          </a:xfrm>
        </p:spPr>
        <p:txBody>
          <a:bodyPr/>
          <a:lstStyle/>
          <a:p>
            <a:fld id="{609B030A-3A37-4DAD-9CD6-FA30B77B5F0E}" type="datetime12">
              <a:rPr lang="en-GB" smtClean="0"/>
              <a:t>3:11 PM</a:t>
            </a:fld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5B743B8-AB0B-712D-E499-D4464CA691B0}"/>
              </a:ext>
            </a:extLst>
          </p:cNvPr>
          <p:cNvSpPr/>
          <p:nvPr/>
        </p:nvSpPr>
        <p:spPr>
          <a:xfrm>
            <a:off x="5776239" y="136524"/>
            <a:ext cx="6368266" cy="284065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5D757-AFA8-042B-2017-BD32941C7C1A}"/>
              </a:ext>
            </a:extLst>
          </p:cNvPr>
          <p:cNvSpPr txBox="1"/>
          <p:nvPr/>
        </p:nvSpPr>
        <p:spPr>
          <a:xfrm>
            <a:off x="5882586" y="903982"/>
            <a:ext cx="318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GB" sz="2800" u="sng" dirty="0"/>
              <a:t>Price</a:t>
            </a:r>
          </a:p>
        </p:txBody>
      </p:sp>
      <p:pic>
        <p:nvPicPr>
          <p:cNvPr id="19" name="Picture 4" descr="European Commission | Agri-food data portal | Agricultural Markets | Prices">
            <a:extLst>
              <a:ext uri="{FF2B5EF4-FFF2-40B4-BE49-F238E27FC236}">
                <a16:creationId xmlns:a16="http://schemas.microsoft.com/office/drawing/2014/main" id="{2089CE1F-91D7-3208-0C8C-BF26372D7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56904" y="206822"/>
            <a:ext cx="1450496" cy="9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55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35"/>
    </mc:Choice>
    <mc:Fallback xmlns="">
      <p:transition spd="slow" advTm="4333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20EDD-A634-D89B-3B5F-678B58C4E5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628165"/>
            <a:ext cx="1148080" cy="93310"/>
          </a:xfrm>
        </p:spPr>
        <p:txBody>
          <a:bodyPr/>
          <a:lstStyle/>
          <a:p>
            <a:fld id="{0D2719E8-38A8-4089-B42F-4F55E0A16112}" type="datetime12">
              <a:rPr lang="en-GB" smtClean="0"/>
              <a:t>3:11 PM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259C9-6BA4-D5AD-7E0F-F98FDCCA7777}"/>
              </a:ext>
            </a:extLst>
          </p:cNvPr>
          <p:cNvSpPr txBox="1"/>
          <p:nvPr/>
        </p:nvSpPr>
        <p:spPr>
          <a:xfrm>
            <a:off x="4796189" y="0"/>
            <a:ext cx="25996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Biography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E3E89F-FE0C-E376-7AB0-FADD48FCD442}"/>
              </a:ext>
            </a:extLst>
          </p:cNvPr>
          <p:cNvSpPr txBox="1"/>
          <p:nvPr/>
        </p:nvSpPr>
        <p:spPr>
          <a:xfrm>
            <a:off x="419201" y="1203374"/>
            <a:ext cx="5859111" cy="4611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UT Dallas: Neural networks, SPECT, fMRI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FIL: Face perception, MRI, MEG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UCL CS: MEG multivariate methods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NIH: Face perception, decision making, modelling, MRI 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MRC CBU: Face perception &amp; MRI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RHUL: Furl lab</a:t>
            </a:r>
          </a:p>
        </p:txBody>
      </p:sp>
      <p:pic>
        <p:nvPicPr>
          <p:cNvPr id="7" name="Picture 2" descr="Royal Holloway University Rebranding by The Team - Logo-Designer.co">
            <a:extLst>
              <a:ext uri="{FF2B5EF4-FFF2-40B4-BE49-F238E27FC236}">
                <a16:creationId xmlns:a16="http://schemas.microsoft.com/office/drawing/2014/main" id="{30A58FBB-F2E6-22BA-F30B-CF43923F5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86" y="5749404"/>
            <a:ext cx="1873373" cy="115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UT Dallas Admission &amp; Visitor Center | Richardson TX">
            <a:extLst>
              <a:ext uri="{FF2B5EF4-FFF2-40B4-BE49-F238E27FC236}">
                <a16:creationId xmlns:a16="http://schemas.microsoft.com/office/drawing/2014/main" id="{E26962B1-7FF1-A5EF-AC82-70D3387EE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783" y="137709"/>
            <a:ext cx="1041828" cy="104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ontact Us - Wellcome Centre for Human Neuroimaging | FIL | UCL">
            <a:extLst>
              <a:ext uri="{FF2B5EF4-FFF2-40B4-BE49-F238E27FC236}">
                <a16:creationId xmlns:a16="http://schemas.microsoft.com/office/drawing/2014/main" id="{15F743BD-F66C-F936-0F8B-66AB2A770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9222" y="1393506"/>
            <a:ext cx="1640247" cy="112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5CADC383-C2DF-964E-E8F6-787F5D32E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159" y="2785399"/>
            <a:ext cx="1422400" cy="89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MRC Cognition and Brain Sciences Unit | Facebook">
            <a:extLst>
              <a:ext uri="{FF2B5EF4-FFF2-40B4-BE49-F238E27FC236}">
                <a16:creationId xmlns:a16="http://schemas.microsoft.com/office/drawing/2014/main" id="{F978EA1E-7BC3-712B-A625-181D127C0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2711" y="3996908"/>
            <a:ext cx="14224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Image preview">
            <a:extLst>
              <a:ext uri="{FF2B5EF4-FFF2-40B4-BE49-F238E27FC236}">
                <a16:creationId xmlns:a16="http://schemas.microsoft.com/office/drawing/2014/main" id="{2CD381E4-B200-8529-0949-18B64A33B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740794" y="2056004"/>
            <a:ext cx="1486110" cy="274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Image preview">
            <a:extLst>
              <a:ext uri="{FF2B5EF4-FFF2-40B4-BE49-F238E27FC236}">
                <a16:creationId xmlns:a16="http://schemas.microsoft.com/office/drawing/2014/main" id="{70C54B98-7314-CD97-FEA2-A3185EA59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440" y="2056005"/>
            <a:ext cx="2062036" cy="274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42ABC0-D47F-7128-DDD7-48C884BA0EC0}"/>
              </a:ext>
            </a:extLst>
          </p:cNvPr>
          <p:cNvSpPr txBox="1"/>
          <p:nvPr/>
        </p:nvSpPr>
        <p:spPr>
          <a:xfrm>
            <a:off x="91392" y="63521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2456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5"/>
    </mc:Choice>
    <mc:Fallback xmlns="">
      <p:transition spd="slow" advTm="629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9F38845-DA87-3D4E-3188-CC4C16B33236}"/>
              </a:ext>
            </a:extLst>
          </p:cNvPr>
          <p:cNvSpPr/>
          <p:nvPr/>
        </p:nvSpPr>
        <p:spPr>
          <a:xfrm>
            <a:off x="237995" y="1585473"/>
            <a:ext cx="5335044" cy="51999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A3EC4F-CE10-F8B8-D3AB-3DB0026AE1FC}"/>
              </a:ext>
            </a:extLst>
          </p:cNvPr>
          <p:cNvSpPr txBox="1"/>
          <p:nvPr/>
        </p:nvSpPr>
        <p:spPr>
          <a:xfrm>
            <a:off x="276433" y="1585474"/>
            <a:ext cx="5296606" cy="151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GB" sz="2800" u="sng" dirty="0"/>
              <a:t>Methods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Search sequences for the best price or most attractive face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3DC3B-BF79-5987-8130-10CB0557C3C8}"/>
              </a:ext>
            </a:extLst>
          </p:cNvPr>
          <p:cNvSpPr/>
          <p:nvPr/>
        </p:nvSpPr>
        <p:spPr>
          <a:xfrm>
            <a:off x="161795" y="72571"/>
            <a:ext cx="5372805" cy="144894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2975F-0ACD-C017-0FFD-B84348B178F0}"/>
              </a:ext>
            </a:extLst>
          </p:cNvPr>
          <p:cNvSpPr txBox="1"/>
          <p:nvPr/>
        </p:nvSpPr>
        <p:spPr>
          <a:xfrm>
            <a:off x="263395" y="136525"/>
            <a:ext cx="54112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/>
              <a:t>Research Question</a:t>
            </a:r>
          </a:p>
          <a:p>
            <a:pPr algn="ctr"/>
            <a:r>
              <a:rPr lang="en-GB" sz="2800" dirty="0"/>
              <a:t>How do people decide when to decide?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5BE89-B28C-B8AA-516B-8B989D10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63500" y="6559550"/>
            <a:ext cx="2743200" cy="365125"/>
          </a:xfrm>
        </p:spPr>
        <p:txBody>
          <a:bodyPr/>
          <a:lstStyle/>
          <a:p>
            <a:fld id="{609B030A-3A37-4DAD-9CD6-FA30B77B5F0E}" type="datetime12">
              <a:rPr lang="en-GB" smtClean="0"/>
              <a:t>3:11 PM</a:t>
            </a:fld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5B743B8-AB0B-712D-E499-D4464CA691B0}"/>
              </a:ext>
            </a:extLst>
          </p:cNvPr>
          <p:cNvSpPr/>
          <p:nvPr/>
        </p:nvSpPr>
        <p:spPr>
          <a:xfrm>
            <a:off x="5776239" y="136524"/>
            <a:ext cx="6368266" cy="284065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5D757-AFA8-042B-2017-BD32941C7C1A}"/>
              </a:ext>
            </a:extLst>
          </p:cNvPr>
          <p:cNvSpPr txBox="1"/>
          <p:nvPr/>
        </p:nvSpPr>
        <p:spPr>
          <a:xfrm>
            <a:off x="5882586" y="903982"/>
            <a:ext cx="3182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GB" sz="2800" u="sng" dirty="0"/>
              <a:t>Price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45C9E5-C351-1382-EC53-FC1B624E3DA0}"/>
              </a:ext>
            </a:extLst>
          </p:cNvPr>
          <p:cNvSpPr txBox="1"/>
          <p:nvPr/>
        </p:nvSpPr>
        <p:spPr>
          <a:xfrm>
            <a:off x="5859920" y="4734958"/>
            <a:ext cx="3254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u="sng" dirty="0"/>
              <a:t>Attractiveness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07F649-9C92-1A03-FCD5-B6DD1976E644}"/>
              </a:ext>
            </a:extLst>
          </p:cNvPr>
          <p:cNvSpPr/>
          <p:nvPr/>
        </p:nvSpPr>
        <p:spPr>
          <a:xfrm>
            <a:off x="5776239" y="3242618"/>
            <a:ext cx="6368266" cy="353092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2" descr="Are these the most beautiful faces in the world?">
            <a:extLst>
              <a:ext uri="{FF2B5EF4-FFF2-40B4-BE49-F238E27FC236}">
                <a16:creationId xmlns:a16="http://schemas.microsoft.com/office/drawing/2014/main" id="{999986E0-6703-3EBF-BCE3-DA05FA220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86" y="3502965"/>
            <a:ext cx="1757531" cy="10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European Commission | Agri-food data portal | Agricultural Markets | Prices">
            <a:extLst>
              <a:ext uri="{FF2B5EF4-FFF2-40B4-BE49-F238E27FC236}">
                <a16:creationId xmlns:a16="http://schemas.microsoft.com/office/drawing/2014/main" id="{2089CE1F-91D7-3208-0C8C-BF26372D7E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56904" y="206822"/>
            <a:ext cx="1450496" cy="9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88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06"/>
    </mc:Choice>
    <mc:Fallback xmlns="">
      <p:transition spd="slow" advTm="2700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B3838A5-3695-B28E-C09A-FFCD646EFE46}"/>
              </a:ext>
            </a:extLst>
          </p:cNvPr>
          <p:cNvSpPr/>
          <p:nvPr/>
        </p:nvSpPr>
        <p:spPr>
          <a:xfrm>
            <a:off x="5776239" y="136524"/>
            <a:ext cx="6368266" cy="284065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9F38845-DA87-3D4E-3188-CC4C16B33236}"/>
              </a:ext>
            </a:extLst>
          </p:cNvPr>
          <p:cNvSpPr/>
          <p:nvPr/>
        </p:nvSpPr>
        <p:spPr>
          <a:xfrm>
            <a:off x="237995" y="1585473"/>
            <a:ext cx="5335044" cy="51999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A3EC4F-CE10-F8B8-D3AB-3DB0026AE1FC}"/>
              </a:ext>
            </a:extLst>
          </p:cNvPr>
          <p:cNvSpPr txBox="1"/>
          <p:nvPr/>
        </p:nvSpPr>
        <p:spPr>
          <a:xfrm>
            <a:off x="276433" y="1585474"/>
            <a:ext cx="5296606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GB" sz="2800" u="sng" dirty="0"/>
              <a:t>Methods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Search sequences for the best price or most attractive face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Optimal stopping models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Ideal observer (IO) optimality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3DC3B-BF79-5987-8130-10CB0557C3C8}"/>
              </a:ext>
            </a:extLst>
          </p:cNvPr>
          <p:cNvSpPr/>
          <p:nvPr/>
        </p:nvSpPr>
        <p:spPr>
          <a:xfrm>
            <a:off x="161795" y="72571"/>
            <a:ext cx="5372805" cy="144894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2975F-0ACD-C017-0FFD-B84348B178F0}"/>
              </a:ext>
            </a:extLst>
          </p:cNvPr>
          <p:cNvSpPr txBox="1"/>
          <p:nvPr/>
        </p:nvSpPr>
        <p:spPr>
          <a:xfrm>
            <a:off x="263395" y="136525"/>
            <a:ext cx="54112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/>
              <a:t>Research Question</a:t>
            </a:r>
          </a:p>
          <a:p>
            <a:pPr algn="ctr"/>
            <a:r>
              <a:rPr lang="en-GB" sz="2800" dirty="0"/>
              <a:t>How do people decide when to decide?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5BE89-B28C-B8AA-516B-8B989D10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63500" y="6559550"/>
            <a:ext cx="2743200" cy="365125"/>
          </a:xfrm>
        </p:spPr>
        <p:txBody>
          <a:bodyPr/>
          <a:lstStyle/>
          <a:p>
            <a:fld id="{609B030A-3A37-4DAD-9CD6-FA30B77B5F0E}" type="datetime12">
              <a:rPr lang="en-GB" smtClean="0"/>
              <a:t>3:11 PM</a:t>
            </a:fld>
            <a:endParaRPr lang="en-GB" dirty="0"/>
          </a:p>
        </p:txBody>
      </p:sp>
      <p:pic>
        <p:nvPicPr>
          <p:cNvPr id="13" name="Picture 1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C78CEF5-473D-FA0F-6042-7F7DCE6A11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4189" y="3666398"/>
            <a:ext cx="1093333" cy="2706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FF6608-B43E-2C48-807D-709FA1F0EF8C}"/>
              </a:ext>
            </a:extLst>
          </p:cNvPr>
          <p:cNvSpPr txBox="1"/>
          <p:nvPr/>
        </p:nvSpPr>
        <p:spPr>
          <a:xfrm>
            <a:off x="5882586" y="903982"/>
            <a:ext cx="3182950" cy="1082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GB" sz="2800" u="sng" dirty="0"/>
              <a:t>Price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i="1" dirty="0"/>
              <a:t>Under</a:t>
            </a:r>
            <a:r>
              <a:rPr lang="en-GB" sz="2800" dirty="0"/>
              <a:t>sampling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1ECC17-1EC7-B301-3A2E-0A94F23BEF8C}"/>
              </a:ext>
            </a:extLst>
          </p:cNvPr>
          <p:cNvGrpSpPr>
            <a:grpSpLocks noChangeAspect="1"/>
          </p:cNvGrpSpPr>
          <p:nvPr/>
        </p:nvGrpSpPr>
        <p:grpSpPr>
          <a:xfrm>
            <a:off x="9139589" y="370989"/>
            <a:ext cx="1232989" cy="2556107"/>
            <a:chOff x="7626380" y="955012"/>
            <a:chExt cx="1232989" cy="2556107"/>
          </a:xfrm>
        </p:grpSpPr>
        <p:pic>
          <p:nvPicPr>
            <p:cNvPr id="21" name="Picture 20" descr="A group of graphs with numbers and symbols&#10;&#10;Description automatically generated with medium confidence">
              <a:extLst>
                <a:ext uri="{FF2B5EF4-FFF2-40B4-BE49-F238E27FC236}">
                  <a16:creationId xmlns:a16="http://schemas.microsoft.com/office/drawing/2014/main" id="{F636443C-0F07-8DA9-3E7A-5126767DE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6380" y="955012"/>
              <a:ext cx="1060299" cy="2489199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2FBF76-3F9D-E469-D686-9A569B6FE5E2}"/>
                </a:ext>
              </a:extLst>
            </p:cNvPr>
            <p:cNvSpPr/>
            <p:nvPr/>
          </p:nvSpPr>
          <p:spPr>
            <a:xfrm rot="1458757">
              <a:off x="8513989" y="3037091"/>
              <a:ext cx="345380" cy="474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E4F6C26-67A1-A5D8-DD99-95B12EAB8022}"/>
              </a:ext>
            </a:extLst>
          </p:cNvPr>
          <p:cNvSpPr txBox="1"/>
          <p:nvPr/>
        </p:nvSpPr>
        <p:spPr>
          <a:xfrm>
            <a:off x="5859920" y="4734958"/>
            <a:ext cx="3254269" cy="1018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u="sng" dirty="0"/>
              <a:t>Attractiveness</a:t>
            </a:r>
          </a:p>
          <a:p>
            <a:pPr marL="457200" indent="-4572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800" i="1" dirty="0"/>
              <a:t>Over</a:t>
            </a:r>
            <a:r>
              <a:rPr lang="en-GB" sz="2800" dirty="0"/>
              <a:t>sampling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0FBA82A-29E3-E2EA-CDE9-1C15DA0B272E}"/>
              </a:ext>
            </a:extLst>
          </p:cNvPr>
          <p:cNvSpPr/>
          <p:nvPr/>
        </p:nvSpPr>
        <p:spPr>
          <a:xfrm>
            <a:off x="5776239" y="3242618"/>
            <a:ext cx="6368266" cy="353092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218" name="Picture 2" descr="Are these the most beautiful faces in the world?">
            <a:extLst>
              <a:ext uri="{FF2B5EF4-FFF2-40B4-BE49-F238E27FC236}">
                <a16:creationId xmlns:a16="http://schemas.microsoft.com/office/drawing/2014/main" id="{6C731AB7-FC6B-7FF5-27AF-766915F5F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86" y="3502965"/>
            <a:ext cx="1757531" cy="10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uropean Commission | Agri-food data portal | Agricultural Markets | Prices">
            <a:extLst>
              <a:ext uri="{FF2B5EF4-FFF2-40B4-BE49-F238E27FC236}">
                <a16:creationId xmlns:a16="http://schemas.microsoft.com/office/drawing/2014/main" id="{42309BFA-026A-DCB6-57F7-654D22A65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56904" y="206822"/>
            <a:ext cx="1450496" cy="9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4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810"/>
    </mc:Choice>
    <mc:Fallback xmlns="">
      <p:transition spd="slow" advTm="3881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B3838A5-3695-B28E-C09A-FFCD646EFE46}"/>
              </a:ext>
            </a:extLst>
          </p:cNvPr>
          <p:cNvSpPr/>
          <p:nvPr/>
        </p:nvSpPr>
        <p:spPr>
          <a:xfrm>
            <a:off x="5776239" y="136524"/>
            <a:ext cx="6368266" cy="2840651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9F38845-DA87-3D4E-3188-CC4C16B33236}"/>
              </a:ext>
            </a:extLst>
          </p:cNvPr>
          <p:cNvSpPr/>
          <p:nvPr/>
        </p:nvSpPr>
        <p:spPr>
          <a:xfrm>
            <a:off x="237995" y="1585473"/>
            <a:ext cx="5335044" cy="50936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A3EC4F-CE10-F8B8-D3AB-3DB0026AE1FC}"/>
              </a:ext>
            </a:extLst>
          </p:cNvPr>
          <p:cNvSpPr txBox="1"/>
          <p:nvPr/>
        </p:nvSpPr>
        <p:spPr>
          <a:xfrm>
            <a:off x="276433" y="1585474"/>
            <a:ext cx="5296606" cy="5042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GB" sz="2800" u="sng" dirty="0"/>
              <a:t>Methods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Search sequences for the best price or most attractive face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Optimal stopping models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Ideal observer (IO) optimality</a:t>
            </a:r>
          </a:p>
          <a:p>
            <a:pPr marL="914400" lvl="1" indent="-4572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Theoretical models</a:t>
            </a:r>
          </a:p>
          <a:p>
            <a:pPr marL="1371600" lvl="2" indent="-4572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Cost to sample (CS)</a:t>
            </a:r>
          </a:p>
          <a:p>
            <a:pPr marL="1371600" lvl="2" indent="-4572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Cut off (CO)</a:t>
            </a:r>
          </a:p>
          <a:p>
            <a:pPr marL="1371600" lvl="2" indent="-4572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Biased prior (BP)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2D3DC3B-BF79-5987-8130-10CB0557C3C8}"/>
              </a:ext>
            </a:extLst>
          </p:cNvPr>
          <p:cNvSpPr/>
          <p:nvPr/>
        </p:nvSpPr>
        <p:spPr>
          <a:xfrm>
            <a:off x="161795" y="72571"/>
            <a:ext cx="5372805" cy="144894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2975F-0ACD-C017-0FFD-B84348B178F0}"/>
              </a:ext>
            </a:extLst>
          </p:cNvPr>
          <p:cNvSpPr txBox="1"/>
          <p:nvPr/>
        </p:nvSpPr>
        <p:spPr>
          <a:xfrm>
            <a:off x="263395" y="136525"/>
            <a:ext cx="54112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u="sng" dirty="0"/>
              <a:t>Research Question</a:t>
            </a:r>
          </a:p>
          <a:p>
            <a:pPr algn="ctr"/>
            <a:r>
              <a:rPr lang="en-GB" sz="2800" dirty="0"/>
              <a:t>How do people decide when to decide?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5BE89-B28C-B8AA-516B-8B989D10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63500" y="6559550"/>
            <a:ext cx="2743200" cy="365125"/>
          </a:xfrm>
        </p:spPr>
        <p:txBody>
          <a:bodyPr/>
          <a:lstStyle/>
          <a:p>
            <a:fld id="{609B030A-3A37-4DAD-9CD6-FA30B77B5F0E}" type="datetime12">
              <a:rPr lang="en-GB" smtClean="0"/>
              <a:t>3:11 PM</a:t>
            </a:fld>
            <a:endParaRPr lang="en-GB" dirty="0"/>
          </a:p>
        </p:txBody>
      </p:sp>
      <p:pic>
        <p:nvPicPr>
          <p:cNvPr id="12" name="Picture 11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FE372128-22A8-13A1-285B-93D0FC1F2C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6323" y="3851508"/>
            <a:ext cx="1795782" cy="2328930"/>
          </a:xfrm>
          <a:prstGeom prst="rect">
            <a:avLst/>
          </a:prstGeom>
        </p:spPr>
      </p:pic>
      <p:pic>
        <p:nvPicPr>
          <p:cNvPr id="13" name="Picture 1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C78CEF5-473D-FA0F-6042-7F7DCE6A11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4189" y="3666398"/>
            <a:ext cx="1093333" cy="27062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FF6608-B43E-2C48-807D-709FA1F0EF8C}"/>
              </a:ext>
            </a:extLst>
          </p:cNvPr>
          <p:cNvSpPr txBox="1"/>
          <p:nvPr/>
        </p:nvSpPr>
        <p:spPr>
          <a:xfrm>
            <a:off x="5882586" y="903982"/>
            <a:ext cx="3182950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GB" sz="2800" u="sng" dirty="0"/>
              <a:t>Price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Undersampling</a:t>
            </a:r>
          </a:p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pessimistic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1ECC17-1EC7-B301-3A2E-0A94F23BEF8C}"/>
              </a:ext>
            </a:extLst>
          </p:cNvPr>
          <p:cNvGrpSpPr>
            <a:grpSpLocks noChangeAspect="1"/>
          </p:cNvGrpSpPr>
          <p:nvPr/>
        </p:nvGrpSpPr>
        <p:grpSpPr>
          <a:xfrm>
            <a:off x="9139589" y="370989"/>
            <a:ext cx="1232989" cy="2556107"/>
            <a:chOff x="7626380" y="955012"/>
            <a:chExt cx="1232989" cy="2556107"/>
          </a:xfrm>
        </p:grpSpPr>
        <p:pic>
          <p:nvPicPr>
            <p:cNvPr id="21" name="Picture 20" descr="A group of graphs with numbers and symbols&#10;&#10;Description automatically generated with medium confidence">
              <a:extLst>
                <a:ext uri="{FF2B5EF4-FFF2-40B4-BE49-F238E27FC236}">
                  <a16:creationId xmlns:a16="http://schemas.microsoft.com/office/drawing/2014/main" id="{F636443C-0F07-8DA9-3E7A-5126767DEE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6380" y="955012"/>
              <a:ext cx="1060299" cy="2489199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2FBF76-3F9D-E469-D686-9A569B6FE5E2}"/>
                </a:ext>
              </a:extLst>
            </p:cNvPr>
            <p:cNvSpPr/>
            <p:nvPr/>
          </p:nvSpPr>
          <p:spPr>
            <a:xfrm rot="1458757">
              <a:off x="8513989" y="3037091"/>
              <a:ext cx="345380" cy="474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5" name="Picture 24" descr="A group of graph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EA79942B-30BB-E3FF-5080-2DCBED3CF8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09417" y="370989"/>
            <a:ext cx="1708088" cy="248919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E4F6C26-67A1-A5D8-DD99-95B12EAB8022}"/>
              </a:ext>
            </a:extLst>
          </p:cNvPr>
          <p:cNvSpPr txBox="1"/>
          <p:nvPr/>
        </p:nvSpPr>
        <p:spPr>
          <a:xfrm>
            <a:off x="5859920" y="4734958"/>
            <a:ext cx="3254269" cy="1944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en-GB" sz="2800" u="sng" dirty="0"/>
              <a:t>Attractiveness</a:t>
            </a:r>
          </a:p>
          <a:p>
            <a:pPr marL="457200" indent="-4572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Oversampling</a:t>
            </a:r>
          </a:p>
          <a:p>
            <a:pPr marL="457200" indent="-4572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Sampling costly &amp; optimistic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0FBA82A-29E3-E2EA-CDE9-1C15DA0B272E}"/>
              </a:ext>
            </a:extLst>
          </p:cNvPr>
          <p:cNvSpPr/>
          <p:nvPr/>
        </p:nvSpPr>
        <p:spPr>
          <a:xfrm>
            <a:off x="5776239" y="3242618"/>
            <a:ext cx="6368266" cy="3530928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218" name="Picture 2" descr="Are these the most beautiful faces in the world?">
            <a:extLst>
              <a:ext uri="{FF2B5EF4-FFF2-40B4-BE49-F238E27FC236}">
                <a16:creationId xmlns:a16="http://schemas.microsoft.com/office/drawing/2014/main" id="{6C731AB7-FC6B-7FF5-27AF-766915F5F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86" y="3502965"/>
            <a:ext cx="1757531" cy="10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uropean Commission | Agri-food data portal | Agricultural Markets | Prices">
            <a:extLst>
              <a:ext uri="{FF2B5EF4-FFF2-40B4-BE49-F238E27FC236}">
                <a16:creationId xmlns:a16="http://schemas.microsoft.com/office/drawing/2014/main" id="{42309BFA-026A-DCB6-57F7-654D22A65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56904" y="206822"/>
            <a:ext cx="1450496" cy="94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45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92"/>
    </mc:Choice>
    <mc:Fallback xmlns="">
      <p:transition spd="slow" advTm="77292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B951681-E17E-91F3-FC8D-C3151AE6FFDD}"/>
              </a:ext>
            </a:extLst>
          </p:cNvPr>
          <p:cNvSpPr txBox="1"/>
          <p:nvPr/>
        </p:nvSpPr>
        <p:spPr>
          <a:xfrm>
            <a:off x="4478826" y="0"/>
            <a:ext cx="32343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Future plans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6DDE0-A4EB-9176-5C60-ED61E065202F}"/>
              </a:ext>
            </a:extLst>
          </p:cNvPr>
          <p:cNvSpPr txBox="1"/>
          <p:nvPr/>
        </p:nvSpPr>
        <p:spPr>
          <a:xfrm>
            <a:off x="2115304" y="1080580"/>
            <a:ext cx="9976910" cy="1390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NOMIS grant with Ryan McKay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How does social identity motivate poorly-evidenced beliefs (conspiracies, anti-climate, anti-vax, etc)?</a:t>
            </a:r>
          </a:p>
        </p:txBody>
      </p:sp>
      <p:pic>
        <p:nvPicPr>
          <p:cNvPr id="5122" name="Picture 2" descr="Ryan McKay z webu pure.royalholloway.ac.uk">
            <a:extLst>
              <a:ext uri="{FF2B5EF4-FFF2-40B4-BE49-F238E27FC236}">
                <a16:creationId xmlns:a16="http://schemas.microsoft.com/office/drawing/2014/main" id="{69C3E7FC-622B-4A97-C628-1668C47EA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42" y="984364"/>
            <a:ext cx="1384300" cy="138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ukhi shergill z webu kmms.ac.uk">
            <a:extLst>
              <a:ext uri="{FF2B5EF4-FFF2-40B4-BE49-F238E27FC236}">
                <a16:creationId xmlns:a16="http://schemas.microsoft.com/office/drawing/2014/main" id="{A973095F-C466-32A4-D8B9-091E697BF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2" y="2802199"/>
            <a:ext cx="1176682" cy="117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obot criminal line up picture Stock Photos - Page 1 : Masterfile">
            <a:extLst>
              <a:ext uri="{FF2B5EF4-FFF2-40B4-BE49-F238E27FC236}">
                <a16:creationId xmlns:a16="http://schemas.microsoft.com/office/drawing/2014/main" id="{407BA9B5-557D-00D0-8294-A5A5DC6F1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14" y="4290864"/>
            <a:ext cx="1687193" cy="112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86ED5F-1361-C967-8C18-4FB4C56F9749}"/>
              </a:ext>
            </a:extLst>
          </p:cNvPr>
          <p:cNvSpPr txBox="1"/>
          <p:nvPr/>
        </p:nvSpPr>
        <p:spPr>
          <a:xfrm>
            <a:off x="2115304" y="2909172"/>
            <a:ext cx="9501632" cy="1020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Sabbatical at King’s College London with Sukhi Shergill</a:t>
            </a:r>
          </a:p>
          <a:p>
            <a:pPr marL="914400" lvl="1" indent="-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Modelling neuroscience of beliefs in schizophrenia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73F060-BBB1-5A68-D339-4376ECA3C287}"/>
              </a:ext>
            </a:extLst>
          </p:cNvPr>
          <p:cNvSpPr txBox="1"/>
          <p:nvPr/>
        </p:nvSpPr>
        <p:spPr>
          <a:xfrm>
            <a:off x="2115304" y="4423665"/>
            <a:ext cx="9053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Forensic applications of face recognition in humans and machines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02999-3AFE-6A1B-8484-1ADA46A86D97}"/>
              </a:ext>
            </a:extLst>
          </p:cNvPr>
          <p:cNvSpPr txBox="1"/>
          <p:nvPr/>
        </p:nvSpPr>
        <p:spPr>
          <a:xfrm>
            <a:off x="2115304" y="5928878"/>
            <a:ext cx="9849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Normal variability in face recognition ability</a:t>
            </a:r>
          </a:p>
        </p:txBody>
      </p:sp>
      <p:pic>
        <p:nvPicPr>
          <p:cNvPr id="12" name="Picture 2" descr="When a face means nothing: What prosopagnosia looks like - The Washington  Post">
            <a:extLst>
              <a:ext uri="{FF2B5EF4-FFF2-40B4-BE49-F238E27FC236}">
                <a16:creationId xmlns:a16="http://schemas.microsoft.com/office/drawing/2014/main" id="{0CAF31F4-CA85-1C2F-7E50-5AE3C0CCF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43" y="5502088"/>
            <a:ext cx="1176682" cy="117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96F5BA17-074A-BD8D-9DA0-03E47B9E9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8E597-5265-4FE6-B199-C03AB51F0C91}" type="datetime12">
              <a:rPr lang="en-GB" smtClean="0"/>
              <a:t>3:11 PM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FBF64B-4F95-7615-004F-B52126E2E4E2}"/>
              </a:ext>
            </a:extLst>
          </p:cNvPr>
          <p:cNvSpPr txBox="1"/>
          <p:nvPr/>
        </p:nvSpPr>
        <p:spPr>
          <a:xfrm>
            <a:off x="91392" y="635214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17:45</a:t>
            </a:r>
          </a:p>
        </p:txBody>
      </p:sp>
    </p:spTree>
    <p:extLst>
      <p:ext uri="{BB962C8B-B14F-4D97-AF65-F5344CB8AC3E}">
        <p14:creationId xmlns:p14="http://schemas.microsoft.com/office/powerpoint/2010/main" val="145031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551"/>
    </mc:Choice>
    <mc:Fallback xmlns="">
      <p:transition spd="slow" advTm="8655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ersonality differences and individual thinking styles tiny person concept. Mental mindset variation in social community with different emotions, behavior and people characters vector illustration.">
            <a:hlinkClick r:id="rId2"/>
            <a:extLst>
              <a:ext uri="{FF2B5EF4-FFF2-40B4-BE49-F238E27FC236}">
                <a16:creationId xmlns:a16="http://schemas.microsoft.com/office/drawing/2014/main" id="{604D789F-033D-0E88-CDE4-D1C548D19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686" y="2419882"/>
            <a:ext cx="762000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1A1CB9-B776-AE3A-56DF-6FC6A81A853A}"/>
              </a:ext>
            </a:extLst>
          </p:cNvPr>
          <p:cNvSpPr txBox="1"/>
          <p:nvPr/>
        </p:nvSpPr>
        <p:spPr>
          <a:xfrm>
            <a:off x="3222937" y="447143"/>
            <a:ext cx="60774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200" dirty="0"/>
              <a:t>Individual differences: </a:t>
            </a:r>
          </a:p>
          <a:p>
            <a:pPr algn="ctr"/>
            <a:r>
              <a:rPr lang="en-GB" sz="4200" dirty="0"/>
              <a:t>What makes us different?</a:t>
            </a:r>
          </a:p>
        </p:txBody>
      </p:sp>
    </p:spTree>
    <p:extLst>
      <p:ext uri="{BB962C8B-B14F-4D97-AF65-F5344CB8AC3E}">
        <p14:creationId xmlns:p14="http://schemas.microsoft.com/office/powerpoint/2010/main" val="670972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AA9A51-BC1C-1874-8EAB-2E38B5376B32}"/>
              </a:ext>
            </a:extLst>
          </p:cNvPr>
          <p:cNvSpPr txBox="1"/>
          <p:nvPr/>
        </p:nvSpPr>
        <p:spPr>
          <a:xfrm>
            <a:off x="6531634" y="717174"/>
            <a:ext cx="4177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rgbClr val="0070C0"/>
                </a:solidFill>
              </a:rPr>
              <a:t>What is the relationship?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C63DB5-6080-B473-22E6-F45DF098C7D6}"/>
              </a:ext>
            </a:extLst>
          </p:cNvPr>
          <p:cNvGrpSpPr>
            <a:grpSpLocks noChangeAspect="1"/>
          </p:cNvGrpSpPr>
          <p:nvPr/>
        </p:nvGrpSpPr>
        <p:grpSpPr>
          <a:xfrm>
            <a:off x="4087244" y="4584421"/>
            <a:ext cx="7968832" cy="2189856"/>
            <a:chOff x="433763" y="2303699"/>
            <a:chExt cx="10817347" cy="29726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D8E7D5-3E40-8655-6590-FBE5A431EA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3763" y="2303699"/>
              <a:ext cx="10817347" cy="287378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E44655-E961-579B-8AEE-2B41541F6B7E}"/>
                </a:ext>
              </a:extLst>
            </p:cNvPr>
            <p:cNvSpPr txBox="1"/>
            <p:nvPr/>
          </p:nvSpPr>
          <p:spPr>
            <a:xfrm>
              <a:off x="565539" y="4814669"/>
              <a:ext cx="3526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Thome et al. 2022, </a:t>
              </a:r>
              <a:r>
                <a:rPr lang="en-GB" sz="2400" i="1" dirty="0"/>
                <a:t>N</a:t>
              </a:r>
              <a:r>
                <a:rPr lang="en-GB" sz="2400" dirty="0"/>
                <a:t> = 98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00E434A-4680-07B2-3B5F-2BF862E2F62D}"/>
              </a:ext>
            </a:extLst>
          </p:cNvPr>
          <p:cNvSpPr txBox="1"/>
          <p:nvPr/>
        </p:nvSpPr>
        <p:spPr>
          <a:xfrm>
            <a:off x="5087895" y="3753424"/>
            <a:ext cx="51193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0070C0"/>
                </a:solidFill>
              </a:rPr>
              <a:t>The brain’s face perception network</a:t>
            </a:r>
            <a:r>
              <a:rPr lang="en-GB" sz="2400" dirty="0"/>
              <a:t>: Face-selective areas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7D46F1-1F0D-60F7-81A7-41D0B774C6D3}"/>
              </a:ext>
            </a:extLst>
          </p:cNvPr>
          <p:cNvSpPr txBox="1"/>
          <p:nvPr/>
        </p:nvSpPr>
        <p:spPr>
          <a:xfrm>
            <a:off x="-199117" y="58070"/>
            <a:ext cx="4701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srgbClr val="0070C0"/>
                </a:solidFill>
              </a:rPr>
              <a:t>Developmental prosopagnosia</a:t>
            </a:r>
            <a:r>
              <a:rPr lang="en-GB" sz="2400" dirty="0"/>
              <a:t>: </a:t>
            </a:r>
          </a:p>
          <a:p>
            <a:pPr algn="ctr"/>
            <a:r>
              <a:rPr lang="en-GB" sz="2400" dirty="0"/>
              <a:t>Low facial recognition ability</a:t>
            </a: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71535B07-1238-4996-554B-D8D287056D4A}"/>
              </a:ext>
            </a:extLst>
          </p:cNvPr>
          <p:cNvSpPr/>
          <p:nvPr/>
        </p:nvSpPr>
        <p:spPr>
          <a:xfrm rot="5400000">
            <a:off x="4480537" y="1117689"/>
            <a:ext cx="1515995" cy="3087946"/>
          </a:xfrm>
          <a:prstGeom prst="ben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4A768BFE-C545-B507-8BCC-B4F1F411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139" y="315132"/>
            <a:ext cx="1344686" cy="134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2C55F6-66AB-377E-28C3-6142C9B14F99}"/>
              </a:ext>
            </a:extLst>
          </p:cNvPr>
          <p:cNvSpPr txBox="1"/>
          <p:nvPr/>
        </p:nvSpPr>
        <p:spPr>
          <a:xfrm>
            <a:off x="491215" y="2966084"/>
            <a:ext cx="1600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Thanks to </a:t>
            </a:r>
            <a:r>
              <a:rPr lang="en-GB" sz="1400" i="1" dirty="0" err="1"/>
              <a:t>WashPo</a:t>
            </a:r>
            <a:endParaRPr lang="en-GB" sz="1400" i="1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F12502E-ADD3-931B-1823-F22C2C2C8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E126F-0C21-42FB-9FA2-9CC659276756}" type="datetime12">
              <a:rPr lang="en-GB" smtClean="0"/>
              <a:t>3:11 PM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05C66F-B945-96BE-8834-906C3B26776F}"/>
              </a:ext>
            </a:extLst>
          </p:cNvPr>
          <p:cNvSpPr txBox="1"/>
          <p:nvPr/>
        </p:nvSpPr>
        <p:spPr>
          <a:xfrm>
            <a:off x="91392" y="63521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</a:p>
        </p:txBody>
      </p:sp>
      <p:pic>
        <p:nvPicPr>
          <p:cNvPr id="1030" name="Picture 6" descr="When a face means nothing: What prosopagnosia looks like - The Washington  Post">
            <a:extLst>
              <a:ext uri="{FF2B5EF4-FFF2-40B4-BE49-F238E27FC236}">
                <a16:creationId xmlns:a16="http://schemas.microsoft.com/office/drawing/2014/main" id="{074B27A2-E73C-9CD8-24AE-BB56A463C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99" y="1145507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8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94"/>
    </mc:Choice>
    <mc:Fallback xmlns="">
      <p:transition spd="slow" advTm="4109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966D101-A8FD-35FD-6533-57E94B7A03C8}"/>
              </a:ext>
            </a:extLst>
          </p:cNvPr>
          <p:cNvSpPr/>
          <p:nvPr/>
        </p:nvSpPr>
        <p:spPr>
          <a:xfrm>
            <a:off x="110096" y="1341121"/>
            <a:ext cx="3315856" cy="54254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EE18C2-DDE1-05D1-3138-F910FAF1C503}"/>
              </a:ext>
            </a:extLst>
          </p:cNvPr>
          <p:cNvSpPr txBox="1"/>
          <p:nvPr/>
        </p:nvSpPr>
        <p:spPr>
          <a:xfrm>
            <a:off x="1294357" y="-7182"/>
            <a:ext cx="96032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200" dirty="0"/>
              <a:t>Face network shows altered characteristics in low recognisers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12A3E-6537-E249-43DB-6153539CE3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419" y="1542021"/>
            <a:ext cx="2744746" cy="119418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B08B3E4-0463-86AE-371F-1380378C6C9E}"/>
              </a:ext>
            </a:extLst>
          </p:cNvPr>
          <p:cNvGrpSpPr>
            <a:grpSpLocks noChangeAspect="1"/>
          </p:cNvGrpSpPr>
          <p:nvPr/>
        </p:nvGrpSpPr>
        <p:grpSpPr>
          <a:xfrm>
            <a:off x="247842" y="4739190"/>
            <a:ext cx="3031806" cy="1736868"/>
            <a:chOff x="6187439" y="1444751"/>
            <a:chExt cx="3566161" cy="204299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A9D69-6EC2-798D-2C2A-1101D7AB6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63584" y="1444751"/>
              <a:ext cx="890016" cy="20429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9756A8-5110-AC57-7AE1-C5F5934CF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87439" y="1444752"/>
              <a:ext cx="2545695" cy="198424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FA70011-B27B-FB3C-3A8B-D0EEA1F5CB2D}"/>
              </a:ext>
            </a:extLst>
          </p:cNvPr>
          <p:cNvSpPr txBox="1"/>
          <p:nvPr/>
        </p:nvSpPr>
        <p:spPr>
          <a:xfrm>
            <a:off x="110096" y="2888747"/>
            <a:ext cx="3413392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Structural MRI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Decreased grey matter volume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4BDAB8AC-D84C-110A-45AF-54E50BF3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DADF-2222-45B7-8C41-9A0A4D868C37}" type="datetime12">
              <a:rPr lang="en-GB" smtClean="0"/>
              <a:t>3:11 PM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742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16"/>
    </mc:Choice>
    <mc:Fallback xmlns="">
      <p:transition spd="slow" advTm="1741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C8CB307-F774-329F-57F7-2F8541C4C461}"/>
              </a:ext>
            </a:extLst>
          </p:cNvPr>
          <p:cNvSpPr/>
          <p:nvPr/>
        </p:nvSpPr>
        <p:spPr>
          <a:xfrm>
            <a:off x="3578907" y="1357041"/>
            <a:ext cx="4223973" cy="54254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966D101-A8FD-35FD-6533-57E94B7A03C8}"/>
              </a:ext>
            </a:extLst>
          </p:cNvPr>
          <p:cNvSpPr/>
          <p:nvPr/>
        </p:nvSpPr>
        <p:spPr>
          <a:xfrm>
            <a:off x="110096" y="1341121"/>
            <a:ext cx="3315856" cy="54254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12A3E-6537-E249-43DB-6153539CE3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419" y="1542021"/>
            <a:ext cx="2744746" cy="119418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B08B3E4-0463-86AE-371F-1380378C6C9E}"/>
              </a:ext>
            </a:extLst>
          </p:cNvPr>
          <p:cNvGrpSpPr>
            <a:grpSpLocks noChangeAspect="1"/>
          </p:cNvGrpSpPr>
          <p:nvPr/>
        </p:nvGrpSpPr>
        <p:grpSpPr>
          <a:xfrm>
            <a:off x="247842" y="4739190"/>
            <a:ext cx="3031806" cy="1736868"/>
            <a:chOff x="6187439" y="1444751"/>
            <a:chExt cx="3566161" cy="204299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A9D69-6EC2-798D-2C2A-1101D7AB6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63584" y="1444751"/>
              <a:ext cx="890016" cy="20429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9756A8-5110-AC57-7AE1-C5F5934CF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87439" y="1444752"/>
              <a:ext cx="2545695" cy="198424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C4AFBBE-66BC-A43C-1DF1-C744542246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138" y="4798979"/>
            <a:ext cx="2301607" cy="1403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9AE745-54AD-F9B2-B5CB-7DBAC9C3CE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4555" y="1479618"/>
            <a:ext cx="3018153" cy="13189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12E402-7993-7087-BB10-9990C15C68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9200" y="4725161"/>
            <a:ext cx="1540645" cy="1697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A70011-B27B-FB3C-3A8B-D0EEA1F5CB2D}"/>
              </a:ext>
            </a:extLst>
          </p:cNvPr>
          <p:cNvSpPr txBox="1"/>
          <p:nvPr/>
        </p:nvSpPr>
        <p:spPr>
          <a:xfrm>
            <a:off x="110096" y="2888747"/>
            <a:ext cx="3413392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Structural MRI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Decreased grey matter volume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9039E-51D7-E4B8-FAB7-51065A67839E}"/>
              </a:ext>
            </a:extLst>
          </p:cNvPr>
          <p:cNvSpPr txBox="1"/>
          <p:nvPr/>
        </p:nvSpPr>
        <p:spPr>
          <a:xfrm>
            <a:off x="3632672" y="2888747"/>
            <a:ext cx="4069073" cy="959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Diffusion tensor imaging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Decreased white matter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4BDAB8AC-D84C-110A-45AF-54E50BF3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DADF-2222-45B7-8C41-9A0A4D868C37}" type="datetime12">
              <a:rPr lang="en-GB" smtClean="0"/>
              <a:t>3:11 PM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D7032F-3273-BF80-4165-1D81A77868D5}"/>
              </a:ext>
            </a:extLst>
          </p:cNvPr>
          <p:cNvSpPr txBox="1"/>
          <p:nvPr/>
        </p:nvSpPr>
        <p:spPr>
          <a:xfrm>
            <a:off x="1294357" y="-7182"/>
            <a:ext cx="96032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200" dirty="0"/>
              <a:t>Face network shows altered characteristics in low recognisers</a:t>
            </a:r>
          </a:p>
        </p:txBody>
      </p:sp>
    </p:spTree>
    <p:extLst>
      <p:ext uri="{BB962C8B-B14F-4D97-AF65-F5344CB8AC3E}">
        <p14:creationId xmlns:p14="http://schemas.microsoft.com/office/powerpoint/2010/main" val="156577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43"/>
    </mc:Choice>
    <mc:Fallback xmlns="">
      <p:transition spd="slow" advTm="211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C8CB307-F774-329F-57F7-2F8541C4C461}"/>
              </a:ext>
            </a:extLst>
          </p:cNvPr>
          <p:cNvSpPr/>
          <p:nvPr/>
        </p:nvSpPr>
        <p:spPr>
          <a:xfrm>
            <a:off x="3578907" y="1357041"/>
            <a:ext cx="4223973" cy="54254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966D101-A8FD-35FD-6533-57E94B7A03C8}"/>
              </a:ext>
            </a:extLst>
          </p:cNvPr>
          <p:cNvSpPr/>
          <p:nvPr/>
        </p:nvSpPr>
        <p:spPr>
          <a:xfrm>
            <a:off x="110096" y="1341121"/>
            <a:ext cx="3315856" cy="54254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12A3E-6537-E249-43DB-6153539CE3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419" y="1542021"/>
            <a:ext cx="2744746" cy="119418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B08B3E4-0463-86AE-371F-1380378C6C9E}"/>
              </a:ext>
            </a:extLst>
          </p:cNvPr>
          <p:cNvGrpSpPr>
            <a:grpSpLocks noChangeAspect="1"/>
          </p:cNvGrpSpPr>
          <p:nvPr/>
        </p:nvGrpSpPr>
        <p:grpSpPr>
          <a:xfrm>
            <a:off x="247842" y="4739190"/>
            <a:ext cx="3031806" cy="1736868"/>
            <a:chOff x="6187439" y="1444751"/>
            <a:chExt cx="3566161" cy="204299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A9D69-6EC2-798D-2C2A-1101D7AB6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63584" y="1444751"/>
              <a:ext cx="890016" cy="20429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9756A8-5110-AC57-7AE1-C5F5934CF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87439" y="1444752"/>
              <a:ext cx="2545695" cy="198424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C4AFBBE-66BC-A43C-1DF1-C744542246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138" y="4798979"/>
            <a:ext cx="2301607" cy="1403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9AE745-54AD-F9B2-B5CB-7DBAC9C3CE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4555" y="1479618"/>
            <a:ext cx="3018153" cy="13189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12E402-7993-7087-BB10-9990C15C68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9200" y="4725161"/>
            <a:ext cx="1540645" cy="1697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A70011-B27B-FB3C-3A8B-D0EEA1F5CB2D}"/>
              </a:ext>
            </a:extLst>
          </p:cNvPr>
          <p:cNvSpPr txBox="1"/>
          <p:nvPr/>
        </p:nvSpPr>
        <p:spPr>
          <a:xfrm>
            <a:off x="110096" y="2888747"/>
            <a:ext cx="3413392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Structural MRI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Decreased grey matter volume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9039E-51D7-E4B8-FAB7-51065A67839E}"/>
              </a:ext>
            </a:extLst>
          </p:cNvPr>
          <p:cNvSpPr txBox="1"/>
          <p:nvPr/>
        </p:nvSpPr>
        <p:spPr>
          <a:xfrm>
            <a:off x="3632672" y="2888747"/>
            <a:ext cx="4069073" cy="959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Diffusion tensor imaging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Decreased white matter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B897443-3A31-C6D0-BA78-DB827F26AAD0}"/>
              </a:ext>
            </a:extLst>
          </p:cNvPr>
          <p:cNvSpPr/>
          <p:nvPr/>
        </p:nvSpPr>
        <p:spPr>
          <a:xfrm>
            <a:off x="7955835" y="1345667"/>
            <a:ext cx="4111069" cy="54254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377D82-8AEC-25E0-859C-B33E50DE246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8337" y="1639537"/>
            <a:ext cx="3486686" cy="8474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14BF7F-FF86-B23F-2A1A-BC90B04831E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8337" y="2540980"/>
            <a:ext cx="3486687" cy="3426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6DA4C1-BE44-03F0-4951-DBDDEF1D1869}"/>
              </a:ext>
            </a:extLst>
          </p:cNvPr>
          <p:cNvSpPr txBox="1"/>
          <p:nvPr/>
        </p:nvSpPr>
        <p:spPr>
          <a:xfrm>
            <a:off x="7955834" y="2883603"/>
            <a:ext cx="41110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Functional 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Decreased face-selectivity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CFBC4B7-3201-B128-21E8-EA4DE0816AB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6883" y="3786644"/>
            <a:ext cx="2595878" cy="2854940"/>
          </a:xfrm>
          <a:prstGeom prst="rect">
            <a:avLst/>
          </a:prstGeom>
        </p:spPr>
      </p:pic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4BDAB8AC-D84C-110A-45AF-54E50BF3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DADF-2222-45B7-8C41-9A0A4D868C37}" type="datetime12">
              <a:rPr lang="en-GB" smtClean="0"/>
              <a:t>3:11 PM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D34AA9-5E75-4332-E064-187EA3F696CC}"/>
              </a:ext>
            </a:extLst>
          </p:cNvPr>
          <p:cNvSpPr txBox="1"/>
          <p:nvPr/>
        </p:nvSpPr>
        <p:spPr>
          <a:xfrm>
            <a:off x="91392" y="63521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8F1C55-1C71-3E50-74B5-3D2DBDA038D8}"/>
              </a:ext>
            </a:extLst>
          </p:cNvPr>
          <p:cNvSpPr txBox="1"/>
          <p:nvPr/>
        </p:nvSpPr>
        <p:spPr>
          <a:xfrm>
            <a:off x="1294357" y="-7182"/>
            <a:ext cx="96032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200" dirty="0"/>
              <a:t>Face network shows altered characteristics in low recognisers</a:t>
            </a:r>
          </a:p>
        </p:txBody>
      </p:sp>
    </p:spTree>
    <p:extLst>
      <p:ext uri="{BB962C8B-B14F-4D97-AF65-F5344CB8AC3E}">
        <p14:creationId xmlns:p14="http://schemas.microsoft.com/office/powerpoint/2010/main" val="357956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47"/>
    </mc:Choice>
    <mc:Fallback xmlns="">
      <p:transition spd="slow" advTm="1544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C8CB307-F774-329F-57F7-2F8541C4C461}"/>
              </a:ext>
            </a:extLst>
          </p:cNvPr>
          <p:cNvSpPr/>
          <p:nvPr/>
        </p:nvSpPr>
        <p:spPr>
          <a:xfrm>
            <a:off x="3578907" y="1357041"/>
            <a:ext cx="4223973" cy="54254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966D101-A8FD-35FD-6533-57E94B7A03C8}"/>
              </a:ext>
            </a:extLst>
          </p:cNvPr>
          <p:cNvSpPr/>
          <p:nvPr/>
        </p:nvSpPr>
        <p:spPr>
          <a:xfrm>
            <a:off x="110096" y="1341121"/>
            <a:ext cx="3315856" cy="54254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12A3E-6537-E249-43DB-6153539CE3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419" y="1542021"/>
            <a:ext cx="2744746" cy="119418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B08B3E4-0463-86AE-371F-1380378C6C9E}"/>
              </a:ext>
            </a:extLst>
          </p:cNvPr>
          <p:cNvGrpSpPr>
            <a:grpSpLocks noChangeAspect="1"/>
          </p:cNvGrpSpPr>
          <p:nvPr/>
        </p:nvGrpSpPr>
        <p:grpSpPr>
          <a:xfrm>
            <a:off x="247842" y="4739190"/>
            <a:ext cx="3031806" cy="1736868"/>
            <a:chOff x="6187439" y="1444751"/>
            <a:chExt cx="3566161" cy="204299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DA9D69-6EC2-798D-2C2A-1101D7AB6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63584" y="1444751"/>
              <a:ext cx="890016" cy="204299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9756A8-5110-AC57-7AE1-C5F5934CF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87439" y="1444752"/>
              <a:ext cx="2545695" cy="1984248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C4AFBBE-66BC-A43C-1DF1-C744542246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0138" y="4798979"/>
            <a:ext cx="2301607" cy="1403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9AE745-54AD-F9B2-B5CB-7DBAC9C3CE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74555" y="1479618"/>
            <a:ext cx="3018153" cy="13189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12E402-7993-7087-BB10-9990C15C68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19200" y="4725161"/>
            <a:ext cx="1540645" cy="1697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A70011-B27B-FB3C-3A8B-D0EEA1F5CB2D}"/>
              </a:ext>
            </a:extLst>
          </p:cNvPr>
          <p:cNvSpPr txBox="1"/>
          <p:nvPr/>
        </p:nvSpPr>
        <p:spPr>
          <a:xfrm>
            <a:off x="110096" y="2888747"/>
            <a:ext cx="3413392" cy="1328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Structural MRI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Decreased grey matter volume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E9039E-51D7-E4B8-FAB7-51065A67839E}"/>
              </a:ext>
            </a:extLst>
          </p:cNvPr>
          <p:cNvSpPr txBox="1"/>
          <p:nvPr/>
        </p:nvSpPr>
        <p:spPr>
          <a:xfrm>
            <a:off x="3632672" y="2888747"/>
            <a:ext cx="4069073" cy="959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Diffusion tensor imaging</a:t>
            </a:r>
          </a:p>
          <a:p>
            <a:pPr marL="28575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Decreased white matter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B897443-3A31-C6D0-BA78-DB827F26AAD0}"/>
              </a:ext>
            </a:extLst>
          </p:cNvPr>
          <p:cNvSpPr/>
          <p:nvPr/>
        </p:nvSpPr>
        <p:spPr>
          <a:xfrm>
            <a:off x="7955835" y="1345667"/>
            <a:ext cx="4111069" cy="542544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6DA4C1-BE44-03F0-4951-DBDDEF1D1869}"/>
              </a:ext>
            </a:extLst>
          </p:cNvPr>
          <p:cNvSpPr txBox="1"/>
          <p:nvPr/>
        </p:nvSpPr>
        <p:spPr>
          <a:xfrm>
            <a:off x="7955835" y="2883603"/>
            <a:ext cx="3671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Functional MRI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Decreased connectivity</a:t>
            </a:r>
          </a:p>
        </p:txBody>
      </p: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4BDAB8AC-D84C-110A-45AF-54E50BF3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ADADF-2222-45B7-8C41-9A0A4D868C37}" type="datetime12">
              <a:rPr lang="en-GB" smtClean="0"/>
              <a:t>3:11 PM</a:t>
            </a:fld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D34AA9-5E75-4332-E064-187EA3F696CC}"/>
              </a:ext>
            </a:extLst>
          </p:cNvPr>
          <p:cNvSpPr txBox="1"/>
          <p:nvPr/>
        </p:nvSpPr>
        <p:spPr>
          <a:xfrm>
            <a:off x="91392" y="63521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8F1C55-1C71-3E50-74B5-3D2DBDA038D8}"/>
              </a:ext>
            </a:extLst>
          </p:cNvPr>
          <p:cNvSpPr txBox="1"/>
          <p:nvPr/>
        </p:nvSpPr>
        <p:spPr>
          <a:xfrm>
            <a:off x="1294357" y="-7182"/>
            <a:ext cx="96032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200" dirty="0"/>
              <a:t>Face network shows altered characteristics in low recognisers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370E9-C180-7633-D073-4546A15D08E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7393" y="1478597"/>
            <a:ext cx="3425198" cy="11950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5670F5-1600-3FCB-3429-F987F5F2C59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99720" y="3969253"/>
            <a:ext cx="2198124" cy="238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5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47"/>
    </mc:Choice>
    <mc:Fallback xmlns="">
      <p:transition spd="slow" advTm="15447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12844</TotalTime>
  <Words>930</Words>
  <Application>Microsoft Office PowerPoint</Application>
  <PresentationFormat>Widescreen</PresentationFormat>
  <Paragraphs>237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Furl, Nicholas</dc:creator>
  <cp:lastModifiedBy>Furl, Nicholas</cp:lastModifiedBy>
  <cp:revision>171</cp:revision>
  <dcterms:created xsi:type="dcterms:W3CDTF">2024-06-04T08:53:48Z</dcterms:created>
  <dcterms:modified xsi:type="dcterms:W3CDTF">2024-07-19T14:15:44Z</dcterms:modified>
</cp:coreProperties>
</file>